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ora Medium"/>
      <p:regular r:id="rId16"/>
    </p:embeddedFont>
    <p:embeddedFont>
      <p:font typeface="Sora Medium"/>
      <p:regular r:id="rId17"/>
    </p:embeddedFont>
    <p:embeddedFont>
      <p:font typeface="Noto Sans TC"/>
      <p:regular r:id="rId18"/>
    </p:embeddedFont>
    <p:embeddedFont>
      <p:font typeface="Noto Sans TC"/>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8155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Profitability Analysis &amp; Cost Optimization</a:t>
            </a:r>
            <a:endParaRPr lang="en-US" sz="4450" dirty="0"/>
          </a:p>
        </p:txBody>
      </p:sp>
      <p:sp>
        <p:nvSpPr>
          <p:cNvPr id="4" name="Text 1"/>
          <p:cNvSpPr/>
          <p:nvPr/>
        </p:nvSpPr>
        <p:spPr>
          <a:xfrm>
            <a:off x="7223046" y="4639270"/>
            <a:ext cx="5670590" cy="708779"/>
          </a:xfrm>
          <a:prstGeom prst="rect">
            <a:avLst/>
          </a:prstGeom>
          <a:noFill/>
          <a:ln/>
        </p:spPr>
        <p:txBody>
          <a:bodyPr wrap="none" lIns="0" tIns="0" rIns="0" bIns="0" rtlCol="0" anchor="t"/>
          <a:lstStyle/>
          <a:p>
            <a:pPr algn="ctr" indent="0" marL="0">
              <a:lnSpc>
                <a:spcPts val="5550"/>
              </a:lnSpc>
              <a:buNone/>
            </a:pP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133505" y="519946"/>
            <a:ext cx="2363391" cy="295394"/>
          </a:xfrm>
          <a:prstGeom prst="rect">
            <a:avLst/>
          </a:prstGeom>
          <a:noFill/>
          <a:ln/>
        </p:spPr>
        <p:txBody>
          <a:bodyPr wrap="none" lIns="0" tIns="0" rIns="0" bIns="0" rtlCol="0" anchor="t"/>
          <a:lstStyle/>
          <a:p>
            <a:pPr algn="ctr" indent="0" marL="0">
              <a:lnSpc>
                <a:spcPts val="2300"/>
              </a:lnSpc>
              <a:buNone/>
            </a:pPr>
            <a:r>
              <a:rPr lang="en-US" sz="1850" dirty="0">
                <a:solidFill>
                  <a:srgbClr val="97B8FF"/>
                </a:solidFill>
                <a:latin typeface="Sora Medium" pitchFamily="34" charset="0"/>
                <a:ea typeface="Sora Medium" pitchFamily="34" charset="-122"/>
                <a:cs typeface="Sora Medium" pitchFamily="34" charset="-120"/>
              </a:rPr>
              <a:t>OUR MISSION</a:t>
            </a:r>
            <a:endParaRPr lang="en-US" sz="1850" dirty="0"/>
          </a:p>
        </p:txBody>
      </p:sp>
      <p:sp>
        <p:nvSpPr>
          <p:cNvPr id="3" name="Text 1"/>
          <p:cNvSpPr/>
          <p:nvPr/>
        </p:nvSpPr>
        <p:spPr>
          <a:xfrm>
            <a:off x="661749" y="1004411"/>
            <a:ext cx="13306901" cy="1630680"/>
          </a:xfrm>
          <a:prstGeom prst="rect">
            <a:avLst/>
          </a:prstGeom>
          <a:noFill/>
          <a:ln/>
        </p:spPr>
        <p:txBody>
          <a:bodyPr wrap="square" lIns="0" tIns="0" rIns="0" bIns="0" rtlCol="0" anchor="t"/>
          <a:lstStyle/>
          <a:p>
            <a:pPr algn="l" indent="0" marL="0">
              <a:lnSpc>
                <a:spcPts val="6400"/>
              </a:lnSpc>
              <a:buNone/>
            </a:pPr>
            <a:r>
              <a:rPr lang="en-US" sz="5100" dirty="0">
                <a:solidFill>
                  <a:srgbClr val="97B8FF"/>
                </a:solidFill>
                <a:latin typeface="Sora Medium" pitchFamily="34" charset="0"/>
                <a:ea typeface="Sora Medium" pitchFamily="34" charset="-122"/>
                <a:cs typeface="Sora Medium" pitchFamily="34" charset="-120"/>
              </a:rPr>
              <a:t>Unlocking Efficiency &amp; Maximising Returns</a:t>
            </a:r>
            <a:endParaRPr lang="en-US" sz="5100" dirty="0"/>
          </a:p>
        </p:txBody>
      </p:sp>
      <p:sp>
        <p:nvSpPr>
          <p:cNvPr id="4" name="Text 2"/>
          <p:cNvSpPr/>
          <p:nvPr/>
        </p:nvSpPr>
        <p:spPr>
          <a:xfrm>
            <a:off x="2623066" y="3505319"/>
            <a:ext cx="2363391" cy="295394"/>
          </a:xfrm>
          <a:prstGeom prst="rect">
            <a:avLst/>
          </a:prstGeom>
          <a:noFill/>
          <a:ln/>
        </p:spPr>
        <p:txBody>
          <a:bodyPr wrap="none" lIns="0" tIns="0" rIns="0" bIns="0" rtlCol="0" anchor="t"/>
          <a:lstStyle/>
          <a:p>
            <a:pPr algn="r"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Objective</a:t>
            </a:r>
            <a:endParaRPr lang="en-US" sz="1850" dirty="0"/>
          </a:p>
        </p:txBody>
      </p:sp>
      <p:sp>
        <p:nvSpPr>
          <p:cNvPr id="5" name="Text 3"/>
          <p:cNvSpPr/>
          <p:nvPr/>
        </p:nvSpPr>
        <p:spPr>
          <a:xfrm>
            <a:off x="661749" y="3914061"/>
            <a:ext cx="4324707" cy="604838"/>
          </a:xfrm>
          <a:prstGeom prst="rect">
            <a:avLst/>
          </a:prstGeom>
          <a:noFill/>
          <a:ln/>
        </p:spPr>
        <p:txBody>
          <a:bodyPr wrap="square" lIns="0" tIns="0" rIns="0" bIns="0" rtlCol="0" anchor="t"/>
          <a:lstStyle/>
          <a:p>
            <a:pPr algn="r"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Analyze declining profit margins across 4 business units over 3 years.</a:t>
            </a:r>
            <a:endParaRPr lang="en-US" sz="1450" dirty="0"/>
          </a:p>
        </p:txBody>
      </p:sp>
      <p:pic>
        <p:nvPicPr>
          <p:cNvPr id="6" name="Image 0" descr="preencoded.png">    </p:cNvPr>
          <p:cNvPicPr>
            <a:picLocks noChangeAspect="1"/>
          </p:cNvPicPr>
          <p:nvPr/>
        </p:nvPicPr>
        <p:blipFill>
          <a:blip r:embed="rId1"/>
          <a:stretch>
            <a:fillRect/>
          </a:stretch>
        </p:blipFill>
        <p:spPr>
          <a:xfrm>
            <a:off x="4986457" y="2918698"/>
            <a:ext cx="4657368" cy="4657368"/>
          </a:xfrm>
          <a:prstGeom prst="rect">
            <a:avLst/>
          </a:prstGeom>
        </p:spPr>
      </p:pic>
      <p:pic>
        <p:nvPicPr>
          <p:cNvPr id="7" name="Image 1" descr="preencoded.png">    </p:cNvPr>
          <p:cNvPicPr>
            <a:picLocks noChangeAspect="1"/>
          </p:cNvPicPr>
          <p:nvPr/>
        </p:nvPicPr>
        <p:blipFill>
          <a:blip r:embed="rId2"/>
          <a:stretch>
            <a:fillRect/>
          </a:stretch>
        </p:blipFill>
        <p:spPr>
          <a:xfrm>
            <a:off x="6334125" y="4233148"/>
            <a:ext cx="265867" cy="332303"/>
          </a:xfrm>
          <a:prstGeom prst="rect">
            <a:avLst/>
          </a:prstGeom>
        </p:spPr>
      </p:pic>
      <p:sp>
        <p:nvSpPr>
          <p:cNvPr id="8" name="Text 4"/>
          <p:cNvSpPr/>
          <p:nvPr/>
        </p:nvSpPr>
        <p:spPr>
          <a:xfrm>
            <a:off x="9643824" y="3656528"/>
            <a:ext cx="2363391" cy="295394"/>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Tools Used</a:t>
            </a:r>
            <a:endParaRPr lang="en-US" sz="1850" dirty="0"/>
          </a:p>
        </p:txBody>
      </p:sp>
      <p:sp>
        <p:nvSpPr>
          <p:cNvPr id="9" name="Text 5"/>
          <p:cNvSpPr/>
          <p:nvPr/>
        </p:nvSpPr>
        <p:spPr>
          <a:xfrm>
            <a:off x="9643824" y="4065270"/>
            <a:ext cx="4324826" cy="302419"/>
          </a:xfrm>
          <a:prstGeom prst="rect">
            <a:avLst/>
          </a:prstGeom>
          <a:noFill/>
          <a:ln/>
        </p:spPr>
        <p:txBody>
          <a:bodyPr wrap="non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Python, SQL (SQLite), Excel for robust analysis.</a:t>
            </a:r>
            <a:endParaRPr lang="en-US" sz="1450" dirty="0"/>
          </a:p>
        </p:txBody>
      </p:sp>
      <p:pic>
        <p:nvPicPr>
          <p:cNvPr id="10" name="Image 2" descr="preencoded.png">    </p:cNvPr>
          <p:cNvPicPr>
            <a:picLocks noChangeAspect="1"/>
          </p:cNvPicPr>
          <p:nvPr/>
        </p:nvPicPr>
        <p:blipFill>
          <a:blip r:embed="rId3"/>
          <a:stretch>
            <a:fillRect/>
          </a:stretch>
        </p:blipFill>
        <p:spPr>
          <a:xfrm>
            <a:off x="4986457" y="2918698"/>
            <a:ext cx="4657368" cy="4657368"/>
          </a:xfrm>
          <a:prstGeom prst="rect">
            <a:avLst/>
          </a:prstGeom>
        </p:spPr>
      </p:pic>
      <p:pic>
        <p:nvPicPr>
          <p:cNvPr id="11" name="Image 3" descr="preencoded.png">    </p:cNvPr>
          <p:cNvPicPr>
            <a:picLocks noChangeAspect="1"/>
          </p:cNvPicPr>
          <p:nvPr/>
        </p:nvPicPr>
        <p:blipFill>
          <a:blip r:embed="rId4"/>
          <a:stretch>
            <a:fillRect/>
          </a:stretch>
        </p:blipFill>
        <p:spPr>
          <a:xfrm>
            <a:off x="8030051" y="4233148"/>
            <a:ext cx="265867" cy="332303"/>
          </a:xfrm>
          <a:prstGeom prst="rect">
            <a:avLst/>
          </a:prstGeom>
        </p:spPr>
      </p:pic>
      <p:sp>
        <p:nvSpPr>
          <p:cNvPr id="12" name="Text 6"/>
          <p:cNvSpPr/>
          <p:nvPr/>
        </p:nvSpPr>
        <p:spPr>
          <a:xfrm>
            <a:off x="9643824" y="5975747"/>
            <a:ext cx="2363391" cy="295394"/>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Focus Areas</a:t>
            </a:r>
            <a:endParaRPr lang="en-US" sz="1850" dirty="0"/>
          </a:p>
        </p:txBody>
      </p:sp>
      <p:sp>
        <p:nvSpPr>
          <p:cNvPr id="13" name="Text 7"/>
          <p:cNvSpPr/>
          <p:nvPr/>
        </p:nvSpPr>
        <p:spPr>
          <a:xfrm>
            <a:off x="9643824" y="6384488"/>
            <a:ext cx="4324826" cy="604838"/>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Diving deep into unit economics, cost structures, and SKU profitability.</a:t>
            </a:r>
            <a:endParaRPr lang="en-US" sz="1450" dirty="0"/>
          </a:p>
        </p:txBody>
      </p:sp>
      <p:pic>
        <p:nvPicPr>
          <p:cNvPr id="14" name="Image 4" descr="preencoded.png">    </p:cNvPr>
          <p:cNvPicPr>
            <a:picLocks noChangeAspect="1"/>
          </p:cNvPicPr>
          <p:nvPr/>
        </p:nvPicPr>
        <p:blipFill>
          <a:blip r:embed="rId5"/>
          <a:stretch>
            <a:fillRect/>
          </a:stretch>
        </p:blipFill>
        <p:spPr>
          <a:xfrm>
            <a:off x="4986457" y="2918698"/>
            <a:ext cx="4657368" cy="4657368"/>
          </a:xfrm>
          <a:prstGeom prst="rect">
            <a:avLst/>
          </a:prstGeom>
        </p:spPr>
      </p:pic>
      <p:pic>
        <p:nvPicPr>
          <p:cNvPr id="15" name="Image 5" descr="preencoded.png">    </p:cNvPr>
          <p:cNvPicPr>
            <a:picLocks noChangeAspect="1"/>
          </p:cNvPicPr>
          <p:nvPr/>
        </p:nvPicPr>
        <p:blipFill>
          <a:blip r:embed="rId6"/>
          <a:stretch>
            <a:fillRect/>
          </a:stretch>
        </p:blipFill>
        <p:spPr>
          <a:xfrm>
            <a:off x="8030051" y="5929074"/>
            <a:ext cx="265867" cy="332303"/>
          </a:xfrm>
          <a:prstGeom prst="rect">
            <a:avLst/>
          </a:prstGeom>
        </p:spPr>
      </p:pic>
      <p:sp>
        <p:nvSpPr>
          <p:cNvPr id="16" name="Text 8"/>
          <p:cNvSpPr/>
          <p:nvPr/>
        </p:nvSpPr>
        <p:spPr>
          <a:xfrm>
            <a:off x="2160032" y="5975747"/>
            <a:ext cx="2826425" cy="295394"/>
          </a:xfrm>
          <a:prstGeom prst="rect">
            <a:avLst/>
          </a:prstGeom>
          <a:noFill/>
          <a:ln/>
        </p:spPr>
        <p:txBody>
          <a:bodyPr wrap="none" lIns="0" tIns="0" rIns="0" bIns="0" rtlCol="0" anchor="t"/>
          <a:lstStyle/>
          <a:p>
            <a:pPr algn="r"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Supply Chain Efficiency</a:t>
            </a:r>
            <a:endParaRPr lang="en-US" sz="1850" dirty="0"/>
          </a:p>
        </p:txBody>
      </p:sp>
      <p:sp>
        <p:nvSpPr>
          <p:cNvPr id="17" name="Text 9"/>
          <p:cNvSpPr/>
          <p:nvPr/>
        </p:nvSpPr>
        <p:spPr>
          <a:xfrm>
            <a:off x="661749" y="6384488"/>
            <a:ext cx="4324707" cy="604838"/>
          </a:xfrm>
          <a:prstGeom prst="rect">
            <a:avLst/>
          </a:prstGeom>
          <a:noFill/>
          <a:ln/>
        </p:spPr>
        <p:txBody>
          <a:bodyPr wrap="square" lIns="0" tIns="0" rIns="0" bIns="0" rtlCol="0" anchor="t"/>
          <a:lstStyle/>
          <a:p>
            <a:pPr algn="r"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Scrutinising supplier relationships and logistics for hidden savings.</a:t>
            </a:r>
            <a:endParaRPr lang="en-US" sz="1450" dirty="0"/>
          </a:p>
        </p:txBody>
      </p:sp>
      <p:pic>
        <p:nvPicPr>
          <p:cNvPr id="18" name="Image 6" descr="preencoded.png">    </p:cNvPr>
          <p:cNvPicPr>
            <a:picLocks noChangeAspect="1"/>
          </p:cNvPicPr>
          <p:nvPr/>
        </p:nvPicPr>
        <p:blipFill>
          <a:blip r:embed="rId7"/>
          <a:stretch>
            <a:fillRect/>
          </a:stretch>
        </p:blipFill>
        <p:spPr>
          <a:xfrm>
            <a:off x="4986457" y="2918698"/>
            <a:ext cx="4657368" cy="4657368"/>
          </a:xfrm>
          <a:prstGeom prst="rect">
            <a:avLst/>
          </a:prstGeom>
        </p:spPr>
      </p:pic>
      <p:pic>
        <p:nvPicPr>
          <p:cNvPr id="19" name="Image 7" descr="preencoded.png">    </p:cNvPr>
          <p:cNvPicPr>
            <a:picLocks noChangeAspect="1"/>
          </p:cNvPicPr>
          <p:nvPr/>
        </p:nvPicPr>
        <p:blipFill>
          <a:blip r:embed="rId8"/>
          <a:stretch>
            <a:fillRect/>
          </a:stretch>
        </p:blipFill>
        <p:spPr>
          <a:xfrm>
            <a:off x="6334125" y="5929074"/>
            <a:ext cx="265867" cy="332303"/>
          </a:xfrm>
          <a:prstGeom prst="rect">
            <a:avLst/>
          </a:prstGeom>
        </p:spPr>
      </p:pic>
      <p:sp>
        <p:nvSpPr>
          <p:cNvPr id="20" name="Text 10"/>
          <p:cNvSpPr/>
          <p:nvPr/>
        </p:nvSpPr>
        <p:spPr>
          <a:xfrm>
            <a:off x="661749" y="7788712"/>
            <a:ext cx="13306901" cy="302419"/>
          </a:xfrm>
          <a:prstGeom prst="rect">
            <a:avLst/>
          </a:prstGeom>
          <a:noFill/>
          <a:ln/>
        </p:spPr>
        <p:txBody>
          <a:bodyPr wrap="non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This project aims to provide a comprehensive financial health check and identify actionable strategies for enhanced profitability.</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3520" y="426958"/>
            <a:ext cx="9102804" cy="485299"/>
          </a:xfrm>
          <a:prstGeom prst="rect">
            <a:avLst/>
          </a:prstGeom>
          <a:noFill/>
          <a:ln/>
        </p:spPr>
        <p:txBody>
          <a:bodyPr wrap="none" lIns="0" tIns="0" rIns="0" bIns="0" rtlCol="0" anchor="t"/>
          <a:lstStyle/>
          <a:p>
            <a:pPr algn="l" indent="0" marL="0">
              <a:lnSpc>
                <a:spcPts val="3800"/>
              </a:lnSpc>
              <a:buNone/>
            </a:pPr>
            <a:r>
              <a:rPr lang="en-US" sz="3050" dirty="0">
                <a:solidFill>
                  <a:srgbClr val="97B8FF"/>
                </a:solidFill>
                <a:latin typeface="Sora Medium" pitchFamily="34" charset="0"/>
                <a:ea typeface="Sora Medium" pitchFamily="34" charset="-122"/>
                <a:cs typeface="Sora Medium" pitchFamily="34" charset="-120"/>
              </a:rPr>
              <a:t>Data at Our Fingertips: The Source Foundation</a:t>
            </a:r>
            <a:endParaRPr lang="en-US" sz="3050" dirty="0"/>
          </a:p>
        </p:txBody>
      </p:sp>
      <p:sp>
        <p:nvSpPr>
          <p:cNvPr id="3" name="Text 1"/>
          <p:cNvSpPr/>
          <p:nvPr/>
        </p:nvSpPr>
        <p:spPr>
          <a:xfrm>
            <a:off x="543520" y="1284803"/>
            <a:ext cx="6582251" cy="745093"/>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Our analysis is built upon a diverse set of internal data, meticulously collected and integrated to provide a holistic view of the business. Each dataset provides critical insights into different facets of our operations.</a:t>
            </a:r>
            <a:endParaRPr lang="en-US" sz="1200" dirty="0"/>
          </a:p>
        </p:txBody>
      </p:sp>
      <p:pic>
        <p:nvPicPr>
          <p:cNvPr id="4" name="Image 0" descr="preencoded.png">    </p:cNvPr>
          <p:cNvPicPr>
            <a:picLocks noChangeAspect="1"/>
          </p:cNvPicPr>
          <p:nvPr/>
        </p:nvPicPr>
        <p:blipFill>
          <a:blip r:embed="rId1"/>
          <a:stretch>
            <a:fillRect/>
          </a:stretch>
        </p:blipFill>
        <p:spPr>
          <a:xfrm>
            <a:off x="543520" y="2204561"/>
            <a:ext cx="6582251" cy="6582251"/>
          </a:xfrm>
          <a:prstGeom prst="rect">
            <a:avLst/>
          </a:prstGeom>
        </p:spPr>
      </p:pic>
      <p:sp>
        <p:nvSpPr>
          <p:cNvPr id="5" name="Shape 2"/>
          <p:cNvSpPr/>
          <p:nvPr/>
        </p:nvSpPr>
        <p:spPr>
          <a:xfrm>
            <a:off x="7512248" y="1319808"/>
            <a:ext cx="6582251" cy="2062877"/>
          </a:xfrm>
          <a:prstGeom prst="roundRect">
            <a:avLst>
              <a:gd name="adj" fmla="val 1129"/>
            </a:avLst>
          </a:prstGeom>
          <a:noFill/>
          <a:ln w="7620">
            <a:solidFill>
              <a:srgbClr val="FFFFFF">
                <a:alpha val="24000"/>
              </a:srgbClr>
            </a:solidFill>
            <a:prstDash val="solid"/>
          </a:ln>
        </p:spPr>
      </p:sp>
      <p:sp>
        <p:nvSpPr>
          <p:cNvPr id="6" name="Shape 3"/>
          <p:cNvSpPr/>
          <p:nvPr/>
        </p:nvSpPr>
        <p:spPr>
          <a:xfrm>
            <a:off x="7519868" y="1327428"/>
            <a:ext cx="6567011" cy="698183"/>
          </a:xfrm>
          <a:prstGeom prst="rect">
            <a:avLst/>
          </a:prstGeom>
          <a:solidFill>
            <a:srgbClr val="FFFFFF">
              <a:alpha val="4000"/>
            </a:srgbClr>
          </a:solidFill>
          <a:ln/>
        </p:spPr>
      </p:sp>
      <p:sp>
        <p:nvSpPr>
          <p:cNvPr id="7" name="Text 4"/>
          <p:cNvSpPr/>
          <p:nvPr/>
        </p:nvSpPr>
        <p:spPr>
          <a:xfrm>
            <a:off x="7675126" y="1428155"/>
            <a:ext cx="2969181" cy="24836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financials.xlsx</a:t>
            </a:r>
            <a:endParaRPr lang="en-US" sz="1200" dirty="0"/>
          </a:p>
        </p:txBody>
      </p:sp>
      <p:sp>
        <p:nvSpPr>
          <p:cNvPr id="8" name="Text 5"/>
          <p:cNvSpPr/>
          <p:nvPr/>
        </p:nvSpPr>
        <p:spPr>
          <a:xfrm>
            <a:off x="10962442" y="1428155"/>
            <a:ext cx="2969181" cy="496729"/>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Revenue, COGS, and margin per BU (3 years)</a:t>
            </a:r>
            <a:endParaRPr lang="en-US" sz="1200" dirty="0"/>
          </a:p>
        </p:txBody>
      </p:sp>
      <p:sp>
        <p:nvSpPr>
          <p:cNvPr id="9" name="Shape 6"/>
          <p:cNvSpPr/>
          <p:nvPr/>
        </p:nvSpPr>
        <p:spPr>
          <a:xfrm>
            <a:off x="7519868" y="2025610"/>
            <a:ext cx="6567011" cy="449818"/>
          </a:xfrm>
          <a:prstGeom prst="rect">
            <a:avLst/>
          </a:prstGeom>
          <a:solidFill>
            <a:srgbClr val="000000">
              <a:alpha val="4000"/>
            </a:srgbClr>
          </a:solidFill>
          <a:ln/>
        </p:spPr>
      </p:sp>
      <p:sp>
        <p:nvSpPr>
          <p:cNvPr id="10" name="Text 7"/>
          <p:cNvSpPr/>
          <p:nvPr/>
        </p:nvSpPr>
        <p:spPr>
          <a:xfrm>
            <a:off x="7675126" y="2126337"/>
            <a:ext cx="2969181" cy="24836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sku_data.xlsx</a:t>
            </a:r>
            <a:endParaRPr lang="en-US" sz="1200" dirty="0"/>
          </a:p>
        </p:txBody>
      </p:sp>
      <p:sp>
        <p:nvSpPr>
          <p:cNvPr id="11" name="Text 8"/>
          <p:cNvSpPr/>
          <p:nvPr/>
        </p:nvSpPr>
        <p:spPr>
          <a:xfrm>
            <a:off x="10962442" y="2126337"/>
            <a:ext cx="2969181" cy="24836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SKU-wise revenue, cost, and volume</a:t>
            </a:r>
            <a:endParaRPr lang="en-US" sz="1200" dirty="0"/>
          </a:p>
        </p:txBody>
      </p:sp>
      <p:sp>
        <p:nvSpPr>
          <p:cNvPr id="12" name="Shape 9"/>
          <p:cNvSpPr/>
          <p:nvPr/>
        </p:nvSpPr>
        <p:spPr>
          <a:xfrm>
            <a:off x="7519868" y="2475428"/>
            <a:ext cx="6567011" cy="449818"/>
          </a:xfrm>
          <a:prstGeom prst="rect">
            <a:avLst/>
          </a:prstGeom>
          <a:solidFill>
            <a:srgbClr val="FFFFFF">
              <a:alpha val="4000"/>
            </a:srgbClr>
          </a:solidFill>
          <a:ln/>
        </p:spPr>
      </p:sp>
      <p:sp>
        <p:nvSpPr>
          <p:cNvPr id="13" name="Text 10"/>
          <p:cNvSpPr/>
          <p:nvPr/>
        </p:nvSpPr>
        <p:spPr>
          <a:xfrm>
            <a:off x="7675126" y="2576155"/>
            <a:ext cx="2969181" cy="24836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supplier_costs.xlsx</a:t>
            </a:r>
            <a:endParaRPr lang="en-US" sz="1200" dirty="0"/>
          </a:p>
        </p:txBody>
      </p:sp>
      <p:sp>
        <p:nvSpPr>
          <p:cNvPr id="14" name="Text 11"/>
          <p:cNvSpPr/>
          <p:nvPr/>
        </p:nvSpPr>
        <p:spPr>
          <a:xfrm>
            <a:off x="10962442" y="2576155"/>
            <a:ext cx="2969181" cy="24836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Supplier names, base cost, delivery fees</a:t>
            </a:r>
            <a:endParaRPr lang="en-US" sz="1200" dirty="0"/>
          </a:p>
        </p:txBody>
      </p:sp>
      <p:sp>
        <p:nvSpPr>
          <p:cNvPr id="15" name="Shape 12"/>
          <p:cNvSpPr/>
          <p:nvPr/>
        </p:nvSpPr>
        <p:spPr>
          <a:xfrm>
            <a:off x="7519868" y="2925247"/>
            <a:ext cx="6567011" cy="449818"/>
          </a:xfrm>
          <a:prstGeom prst="rect">
            <a:avLst/>
          </a:prstGeom>
          <a:solidFill>
            <a:srgbClr val="000000">
              <a:alpha val="4000"/>
            </a:srgbClr>
          </a:solidFill>
          <a:ln/>
        </p:spPr>
      </p:sp>
      <p:sp>
        <p:nvSpPr>
          <p:cNvPr id="16" name="Text 13"/>
          <p:cNvSpPr/>
          <p:nvPr/>
        </p:nvSpPr>
        <p:spPr>
          <a:xfrm>
            <a:off x="7675126" y="3025973"/>
            <a:ext cx="2969181" cy="24836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logistics.xlsx</a:t>
            </a:r>
            <a:endParaRPr lang="en-US" sz="1200" dirty="0"/>
          </a:p>
        </p:txBody>
      </p:sp>
      <p:sp>
        <p:nvSpPr>
          <p:cNvPr id="17" name="Text 14"/>
          <p:cNvSpPr/>
          <p:nvPr/>
        </p:nvSpPr>
        <p:spPr>
          <a:xfrm>
            <a:off x="10962442" y="3025973"/>
            <a:ext cx="2969181" cy="24836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Logistics mode, distance, and cost data</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1506" y="488394"/>
            <a:ext cx="10251519" cy="554950"/>
          </a:xfrm>
          <a:prstGeom prst="rect">
            <a:avLst/>
          </a:prstGeom>
          <a:noFill/>
          <a:ln/>
        </p:spPr>
        <p:txBody>
          <a:bodyPr wrap="none" lIns="0" tIns="0" rIns="0" bIns="0" rtlCol="0" anchor="t"/>
          <a:lstStyle/>
          <a:p>
            <a:pPr algn="l" indent="0" marL="0">
              <a:lnSpc>
                <a:spcPts val="4350"/>
              </a:lnSpc>
              <a:buNone/>
            </a:pPr>
            <a:r>
              <a:rPr lang="en-US" sz="3450" dirty="0">
                <a:solidFill>
                  <a:srgbClr val="97B8FF"/>
                </a:solidFill>
                <a:latin typeface="Sora Medium" pitchFamily="34" charset="0"/>
                <a:ea typeface="Sora Medium" pitchFamily="34" charset="-122"/>
                <a:cs typeface="Sora Medium" pitchFamily="34" charset="-120"/>
              </a:rPr>
              <a:t>Decoding Performance: Key Metrics Analyzed</a:t>
            </a:r>
            <a:endParaRPr lang="en-US" sz="3450" dirty="0"/>
          </a:p>
        </p:txBody>
      </p:sp>
      <p:sp>
        <p:nvSpPr>
          <p:cNvPr id="3" name="Shape 1"/>
          <p:cNvSpPr/>
          <p:nvPr/>
        </p:nvSpPr>
        <p:spPr>
          <a:xfrm>
            <a:off x="621506" y="1398508"/>
            <a:ext cx="710327" cy="1065609"/>
          </a:xfrm>
          <a:prstGeom prst="roundRect">
            <a:avLst>
              <a:gd name="adj" fmla="val 360042"/>
            </a:avLst>
          </a:prstGeom>
          <a:solidFill>
            <a:srgbClr val="26262B"/>
          </a:solidFill>
          <a:ln/>
        </p:spPr>
      </p:sp>
      <p:sp>
        <p:nvSpPr>
          <p:cNvPr id="4" name="Text 2"/>
          <p:cNvSpPr/>
          <p:nvPr/>
        </p:nvSpPr>
        <p:spPr>
          <a:xfrm>
            <a:off x="843439" y="1764863"/>
            <a:ext cx="266343" cy="332899"/>
          </a:xfrm>
          <a:prstGeom prst="rect">
            <a:avLst/>
          </a:prstGeom>
          <a:noFill/>
          <a:ln/>
        </p:spPr>
        <p:txBody>
          <a:bodyPr wrap="none" lIns="0" tIns="0" rIns="0" bIns="0" rtlCol="0" anchor="t"/>
          <a:lstStyle/>
          <a:p>
            <a:pPr algn="l" indent="0" marL="0">
              <a:lnSpc>
                <a:spcPts val="2050"/>
              </a:lnSpc>
              <a:buNone/>
            </a:pPr>
            <a:r>
              <a:rPr lang="en-US" sz="2050" dirty="0">
                <a:solidFill>
                  <a:srgbClr val="E0D6DE"/>
                </a:solidFill>
                <a:latin typeface="Sora Medium" pitchFamily="34" charset="0"/>
                <a:ea typeface="Sora Medium" pitchFamily="34" charset="-122"/>
                <a:cs typeface="Sora Medium" pitchFamily="34" charset="-120"/>
              </a:rPr>
              <a:t>1</a:t>
            </a:r>
            <a:endParaRPr lang="en-US" sz="2050" dirty="0"/>
          </a:p>
        </p:txBody>
      </p:sp>
      <p:sp>
        <p:nvSpPr>
          <p:cNvPr id="5" name="Text 3"/>
          <p:cNvSpPr/>
          <p:nvPr/>
        </p:nvSpPr>
        <p:spPr>
          <a:xfrm>
            <a:off x="1509355" y="1576030"/>
            <a:ext cx="2328743" cy="277535"/>
          </a:xfrm>
          <a:prstGeom prst="rect">
            <a:avLst/>
          </a:prstGeom>
          <a:noFill/>
          <a:ln/>
        </p:spPr>
        <p:txBody>
          <a:bodyPr wrap="none" lIns="0" tIns="0" rIns="0" bIns="0" rtlCol="0" anchor="t"/>
          <a:lstStyle/>
          <a:p>
            <a:pPr algn="l" indent="0" marL="0">
              <a:lnSpc>
                <a:spcPts val="2150"/>
              </a:lnSpc>
              <a:buNone/>
            </a:pPr>
            <a:r>
              <a:rPr lang="en-US" sz="1700" dirty="0">
                <a:solidFill>
                  <a:srgbClr val="E0D6DE"/>
                </a:solidFill>
                <a:latin typeface="Sora Medium" pitchFamily="34" charset="0"/>
                <a:ea typeface="Sora Medium" pitchFamily="34" charset="-122"/>
                <a:cs typeface="Sora Medium" pitchFamily="34" charset="-120"/>
              </a:rPr>
              <a:t>Gross Margin Trends</a:t>
            </a:r>
            <a:endParaRPr lang="en-US" sz="1700" dirty="0"/>
          </a:p>
        </p:txBody>
      </p:sp>
      <p:sp>
        <p:nvSpPr>
          <p:cNvPr id="6" name="Text 4"/>
          <p:cNvSpPr/>
          <p:nvPr/>
        </p:nvSpPr>
        <p:spPr>
          <a:xfrm>
            <a:off x="1509355" y="1960126"/>
            <a:ext cx="12499538" cy="284202"/>
          </a:xfrm>
          <a:prstGeom prst="rect">
            <a:avLst/>
          </a:prstGeom>
          <a:noFill/>
          <a:ln/>
        </p:spPr>
        <p:txBody>
          <a:bodyPr wrap="none" lIns="0" tIns="0" rIns="0" bIns="0" rtlCol="0" anchor="t"/>
          <a:lstStyle/>
          <a:p>
            <a:pPr algn="l" indent="0" marL="0">
              <a:lnSpc>
                <a:spcPts val="2200"/>
              </a:lnSpc>
              <a:buNone/>
            </a:pPr>
            <a:r>
              <a:rPr lang="en-US" sz="1350" dirty="0">
                <a:solidFill>
                  <a:srgbClr val="E0D6DE"/>
                </a:solidFill>
                <a:latin typeface="Noto Sans TC" pitchFamily="34" charset="0"/>
                <a:ea typeface="Noto Sans TC" pitchFamily="34" charset="-122"/>
                <a:cs typeface="Noto Sans TC" pitchFamily="34" charset="-120"/>
              </a:rPr>
              <a:t>Tracking profitability per Business Unit (BU) over time.</a:t>
            </a:r>
            <a:endParaRPr lang="en-US" sz="1350" dirty="0"/>
          </a:p>
        </p:txBody>
      </p:sp>
      <p:sp>
        <p:nvSpPr>
          <p:cNvPr id="7" name="Shape 5"/>
          <p:cNvSpPr/>
          <p:nvPr/>
        </p:nvSpPr>
        <p:spPr>
          <a:xfrm>
            <a:off x="621506" y="2597229"/>
            <a:ext cx="710327" cy="1065609"/>
          </a:xfrm>
          <a:prstGeom prst="roundRect">
            <a:avLst>
              <a:gd name="adj" fmla="val 360042"/>
            </a:avLst>
          </a:prstGeom>
          <a:solidFill>
            <a:srgbClr val="26262B"/>
          </a:solidFill>
          <a:ln/>
        </p:spPr>
      </p:sp>
      <p:sp>
        <p:nvSpPr>
          <p:cNvPr id="8" name="Text 6"/>
          <p:cNvSpPr/>
          <p:nvPr/>
        </p:nvSpPr>
        <p:spPr>
          <a:xfrm>
            <a:off x="843439" y="2963585"/>
            <a:ext cx="266343" cy="332899"/>
          </a:xfrm>
          <a:prstGeom prst="rect">
            <a:avLst/>
          </a:prstGeom>
          <a:noFill/>
          <a:ln/>
        </p:spPr>
        <p:txBody>
          <a:bodyPr wrap="none" lIns="0" tIns="0" rIns="0" bIns="0" rtlCol="0" anchor="t"/>
          <a:lstStyle/>
          <a:p>
            <a:pPr algn="l" indent="0" marL="0">
              <a:lnSpc>
                <a:spcPts val="2050"/>
              </a:lnSpc>
              <a:buNone/>
            </a:pPr>
            <a:r>
              <a:rPr lang="en-US" sz="2050" dirty="0">
                <a:solidFill>
                  <a:srgbClr val="E0D6DE"/>
                </a:solidFill>
                <a:latin typeface="Sora Medium" pitchFamily="34" charset="0"/>
                <a:ea typeface="Sora Medium" pitchFamily="34" charset="-122"/>
                <a:cs typeface="Sora Medium" pitchFamily="34" charset="-120"/>
              </a:rPr>
              <a:t>2</a:t>
            </a:r>
            <a:endParaRPr lang="en-US" sz="2050" dirty="0"/>
          </a:p>
        </p:txBody>
      </p:sp>
      <p:sp>
        <p:nvSpPr>
          <p:cNvPr id="9" name="Text 7"/>
          <p:cNvSpPr/>
          <p:nvPr/>
        </p:nvSpPr>
        <p:spPr>
          <a:xfrm>
            <a:off x="1509355" y="2774752"/>
            <a:ext cx="3185874" cy="277535"/>
          </a:xfrm>
          <a:prstGeom prst="rect">
            <a:avLst/>
          </a:prstGeom>
          <a:noFill/>
          <a:ln/>
        </p:spPr>
        <p:txBody>
          <a:bodyPr wrap="none" lIns="0" tIns="0" rIns="0" bIns="0" rtlCol="0" anchor="t"/>
          <a:lstStyle/>
          <a:p>
            <a:pPr algn="l" indent="0" marL="0">
              <a:lnSpc>
                <a:spcPts val="2150"/>
              </a:lnSpc>
              <a:buNone/>
            </a:pPr>
            <a:r>
              <a:rPr lang="en-US" sz="1700" dirty="0">
                <a:solidFill>
                  <a:srgbClr val="E0D6DE"/>
                </a:solidFill>
                <a:latin typeface="Sora Medium" pitchFamily="34" charset="0"/>
                <a:ea typeface="Sora Medium" pitchFamily="34" charset="-122"/>
                <a:cs typeface="Sora Medium" pitchFamily="34" charset="-120"/>
              </a:rPr>
              <a:t>Fixed vs. Variable Cost Ratio</a:t>
            </a:r>
            <a:endParaRPr lang="en-US" sz="1700" dirty="0"/>
          </a:p>
        </p:txBody>
      </p:sp>
      <p:sp>
        <p:nvSpPr>
          <p:cNvPr id="10" name="Text 8"/>
          <p:cNvSpPr/>
          <p:nvPr/>
        </p:nvSpPr>
        <p:spPr>
          <a:xfrm>
            <a:off x="1509355" y="3158847"/>
            <a:ext cx="12499538" cy="284202"/>
          </a:xfrm>
          <a:prstGeom prst="rect">
            <a:avLst/>
          </a:prstGeom>
          <a:noFill/>
          <a:ln/>
        </p:spPr>
        <p:txBody>
          <a:bodyPr wrap="none" lIns="0" tIns="0" rIns="0" bIns="0" rtlCol="0" anchor="t"/>
          <a:lstStyle/>
          <a:p>
            <a:pPr algn="l" indent="0" marL="0">
              <a:lnSpc>
                <a:spcPts val="2200"/>
              </a:lnSpc>
              <a:buNone/>
            </a:pPr>
            <a:r>
              <a:rPr lang="en-US" sz="1350" dirty="0">
                <a:solidFill>
                  <a:srgbClr val="E0D6DE"/>
                </a:solidFill>
                <a:latin typeface="Noto Sans TC" pitchFamily="34" charset="0"/>
                <a:ea typeface="Noto Sans TC" pitchFamily="34" charset="-122"/>
                <a:cs typeface="Noto Sans TC" pitchFamily="34" charset="-120"/>
              </a:rPr>
              <a:t>Understanding cost flexibility and operational leverage.</a:t>
            </a:r>
            <a:endParaRPr lang="en-US" sz="1350" dirty="0"/>
          </a:p>
        </p:txBody>
      </p:sp>
      <p:sp>
        <p:nvSpPr>
          <p:cNvPr id="11" name="Shape 9"/>
          <p:cNvSpPr/>
          <p:nvPr/>
        </p:nvSpPr>
        <p:spPr>
          <a:xfrm>
            <a:off x="621506" y="3795951"/>
            <a:ext cx="710327" cy="1065609"/>
          </a:xfrm>
          <a:prstGeom prst="roundRect">
            <a:avLst>
              <a:gd name="adj" fmla="val 360042"/>
            </a:avLst>
          </a:prstGeom>
          <a:solidFill>
            <a:srgbClr val="26262B"/>
          </a:solidFill>
          <a:ln/>
        </p:spPr>
      </p:sp>
      <p:sp>
        <p:nvSpPr>
          <p:cNvPr id="12" name="Text 10"/>
          <p:cNvSpPr/>
          <p:nvPr/>
        </p:nvSpPr>
        <p:spPr>
          <a:xfrm>
            <a:off x="843439" y="4162306"/>
            <a:ext cx="266343" cy="332899"/>
          </a:xfrm>
          <a:prstGeom prst="rect">
            <a:avLst/>
          </a:prstGeom>
          <a:noFill/>
          <a:ln/>
        </p:spPr>
        <p:txBody>
          <a:bodyPr wrap="none" lIns="0" tIns="0" rIns="0" bIns="0" rtlCol="0" anchor="t"/>
          <a:lstStyle/>
          <a:p>
            <a:pPr algn="l" indent="0" marL="0">
              <a:lnSpc>
                <a:spcPts val="2050"/>
              </a:lnSpc>
              <a:buNone/>
            </a:pPr>
            <a:r>
              <a:rPr lang="en-US" sz="2050" dirty="0">
                <a:solidFill>
                  <a:srgbClr val="E0D6DE"/>
                </a:solidFill>
                <a:latin typeface="Sora Medium" pitchFamily="34" charset="0"/>
                <a:ea typeface="Sora Medium" pitchFamily="34" charset="-122"/>
                <a:cs typeface="Sora Medium" pitchFamily="34" charset="-120"/>
              </a:rPr>
              <a:t>3</a:t>
            </a:r>
            <a:endParaRPr lang="en-US" sz="2050" dirty="0"/>
          </a:p>
        </p:txBody>
      </p:sp>
      <p:sp>
        <p:nvSpPr>
          <p:cNvPr id="13" name="Text 11"/>
          <p:cNvSpPr/>
          <p:nvPr/>
        </p:nvSpPr>
        <p:spPr>
          <a:xfrm>
            <a:off x="1509355" y="3973473"/>
            <a:ext cx="2501503" cy="277535"/>
          </a:xfrm>
          <a:prstGeom prst="rect">
            <a:avLst/>
          </a:prstGeom>
          <a:noFill/>
          <a:ln/>
        </p:spPr>
        <p:txBody>
          <a:bodyPr wrap="none" lIns="0" tIns="0" rIns="0" bIns="0" rtlCol="0" anchor="t"/>
          <a:lstStyle/>
          <a:p>
            <a:pPr algn="l" indent="0" marL="0">
              <a:lnSpc>
                <a:spcPts val="2150"/>
              </a:lnSpc>
              <a:buNone/>
            </a:pPr>
            <a:r>
              <a:rPr lang="en-US" sz="1700" dirty="0">
                <a:solidFill>
                  <a:srgbClr val="E0D6DE"/>
                </a:solidFill>
                <a:latin typeface="Sora Medium" pitchFamily="34" charset="0"/>
                <a:ea typeface="Sora Medium" pitchFamily="34" charset="-122"/>
                <a:cs typeface="Sora Medium" pitchFamily="34" charset="-120"/>
              </a:rPr>
              <a:t>SKU-wise Profitability</a:t>
            </a:r>
            <a:endParaRPr lang="en-US" sz="1700" dirty="0"/>
          </a:p>
        </p:txBody>
      </p:sp>
      <p:sp>
        <p:nvSpPr>
          <p:cNvPr id="14" name="Text 12"/>
          <p:cNvSpPr/>
          <p:nvPr/>
        </p:nvSpPr>
        <p:spPr>
          <a:xfrm>
            <a:off x="1509355" y="4357568"/>
            <a:ext cx="12499538" cy="284202"/>
          </a:xfrm>
          <a:prstGeom prst="rect">
            <a:avLst/>
          </a:prstGeom>
          <a:noFill/>
          <a:ln/>
        </p:spPr>
        <p:txBody>
          <a:bodyPr wrap="none" lIns="0" tIns="0" rIns="0" bIns="0" rtlCol="0" anchor="t"/>
          <a:lstStyle/>
          <a:p>
            <a:pPr algn="l" indent="0" marL="0">
              <a:lnSpc>
                <a:spcPts val="2200"/>
              </a:lnSpc>
              <a:buNone/>
            </a:pPr>
            <a:r>
              <a:rPr lang="en-US" sz="1350" dirty="0">
                <a:solidFill>
                  <a:srgbClr val="E0D6DE"/>
                </a:solidFill>
                <a:latin typeface="Noto Sans TC" pitchFamily="34" charset="0"/>
                <a:ea typeface="Noto Sans TC" pitchFamily="34" charset="-122"/>
                <a:cs typeface="Noto Sans TC" pitchFamily="34" charset="-120"/>
              </a:rPr>
              <a:t>Identifying high-performing and underperforming products.</a:t>
            </a:r>
            <a:endParaRPr lang="en-US" sz="1350" dirty="0"/>
          </a:p>
        </p:txBody>
      </p:sp>
      <p:sp>
        <p:nvSpPr>
          <p:cNvPr id="15" name="Shape 13"/>
          <p:cNvSpPr/>
          <p:nvPr/>
        </p:nvSpPr>
        <p:spPr>
          <a:xfrm>
            <a:off x="621506" y="4994672"/>
            <a:ext cx="710327" cy="1065609"/>
          </a:xfrm>
          <a:prstGeom prst="roundRect">
            <a:avLst>
              <a:gd name="adj" fmla="val 360042"/>
            </a:avLst>
          </a:prstGeom>
          <a:solidFill>
            <a:srgbClr val="26262B"/>
          </a:solidFill>
          <a:ln/>
        </p:spPr>
      </p:sp>
      <p:sp>
        <p:nvSpPr>
          <p:cNvPr id="16" name="Text 14"/>
          <p:cNvSpPr/>
          <p:nvPr/>
        </p:nvSpPr>
        <p:spPr>
          <a:xfrm>
            <a:off x="843439" y="5361027"/>
            <a:ext cx="266343" cy="332899"/>
          </a:xfrm>
          <a:prstGeom prst="rect">
            <a:avLst/>
          </a:prstGeom>
          <a:noFill/>
          <a:ln/>
        </p:spPr>
        <p:txBody>
          <a:bodyPr wrap="none" lIns="0" tIns="0" rIns="0" bIns="0" rtlCol="0" anchor="t"/>
          <a:lstStyle/>
          <a:p>
            <a:pPr algn="l" indent="0" marL="0">
              <a:lnSpc>
                <a:spcPts val="2050"/>
              </a:lnSpc>
              <a:buNone/>
            </a:pPr>
            <a:r>
              <a:rPr lang="en-US" sz="2050" dirty="0">
                <a:solidFill>
                  <a:srgbClr val="E0D6DE"/>
                </a:solidFill>
                <a:latin typeface="Sora Medium" pitchFamily="34" charset="0"/>
                <a:ea typeface="Sora Medium" pitchFamily="34" charset="-122"/>
                <a:cs typeface="Sora Medium" pitchFamily="34" charset="-120"/>
              </a:rPr>
              <a:t>4</a:t>
            </a:r>
            <a:endParaRPr lang="en-US" sz="2050" dirty="0"/>
          </a:p>
        </p:txBody>
      </p:sp>
      <p:sp>
        <p:nvSpPr>
          <p:cNvPr id="17" name="Text 15"/>
          <p:cNvSpPr/>
          <p:nvPr/>
        </p:nvSpPr>
        <p:spPr>
          <a:xfrm>
            <a:off x="1509355" y="5172194"/>
            <a:ext cx="2595563" cy="277535"/>
          </a:xfrm>
          <a:prstGeom prst="rect">
            <a:avLst/>
          </a:prstGeom>
          <a:noFill/>
          <a:ln/>
        </p:spPr>
        <p:txBody>
          <a:bodyPr wrap="none" lIns="0" tIns="0" rIns="0" bIns="0" rtlCol="0" anchor="t"/>
          <a:lstStyle/>
          <a:p>
            <a:pPr algn="l" indent="0" marL="0">
              <a:lnSpc>
                <a:spcPts val="2150"/>
              </a:lnSpc>
              <a:buNone/>
            </a:pPr>
            <a:r>
              <a:rPr lang="en-US" sz="1700" dirty="0">
                <a:solidFill>
                  <a:srgbClr val="E0D6DE"/>
                </a:solidFill>
                <a:latin typeface="Sora Medium" pitchFamily="34" charset="0"/>
                <a:ea typeface="Sora Medium" pitchFamily="34" charset="-122"/>
                <a:cs typeface="Sora Medium" pitchFamily="34" charset="-120"/>
              </a:rPr>
              <a:t>Supplier Cost Variance</a:t>
            </a:r>
            <a:endParaRPr lang="en-US" sz="1700" dirty="0"/>
          </a:p>
        </p:txBody>
      </p:sp>
      <p:sp>
        <p:nvSpPr>
          <p:cNvPr id="18" name="Text 16"/>
          <p:cNvSpPr/>
          <p:nvPr/>
        </p:nvSpPr>
        <p:spPr>
          <a:xfrm>
            <a:off x="1509355" y="5556290"/>
            <a:ext cx="12499538" cy="284202"/>
          </a:xfrm>
          <a:prstGeom prst="rect">
            <a:avLst/>
          </a:prstGeom>
          <a:noFill/>
          <a:ln/>
        </p:spPr>
        <p:txBody>
          <a:bodyPr wrap="none" lIns="0" tIns="0" rIns="0" bIns="0" rtlCol="0" anchor="t"/>
          <a:lstStyle/>
          <a:p>
            <a:pPr algn="l" indent="0" marL="0">
              <a:lnSpc>
                <a:spcPts val="2200"/>
              </a:lnSpc>
              <a:buNone/>
            </a:pPr>
            <a:r>
              <a:rPr lang="en-US" sz="1350" dirty="0">
                <a:solidFill>
                  <a:srgbClr val="E0D6DE"/>
                </a:solidFill>
                <a:latin typeface="Noto Sans TC" pitchFamily="34" charset="0"/>
                <a:ea typeface="Noto Sans TC" pitchFamily="34" charset="-122"/>
                <a:cs typeface="Noto Sans TC" pitchFamily="34" charset="-120"/>
              </a:rPr>
              <a:t>Benchmarking and optimizing procurement expenses.</a:t>
            </a:r>
            <a:endParaRPr lang="en-US" sz="1350" dirty="0"/>
          </a:p>
        </p:txBody>
      </p:sp>
      <p:sp>
        <p:nvSpPr>
          <p:cNvPr id="19" name="Shape 17"/>
          <p:cNvSpPr/>
          <p:nvPr/>
        </p:nvSpPr>
        <p:spPr>
          <a:xfrm>
            <a:off x="621506" y="6193393"/>
            <a:ext cx="710327" cy="1065609"/>
          </a:xfrm>
          <a:prstGeom prst="roundRect">
            <a:avLst>
              <a:gd name="adj" fmla="val 360042"/>
            </a:avLst>
          </a:prstGeom>
          <a:solidFill>
            <a:srgbClr val="26262B"/>
          </a:solidFill>
          <a:ln/>
        </p:spPr>
      </p:sp>
      <p:sp>
        <p:nvSpPr>
          <p:cNvPr id="20" name="Text 18"/>
          <p:cNvSpPr/>
          <p:nvPr/>
        </p:nvSpPr>
        <p:spPr>
          <a:xfrm>
            <a:off x="843439" y="6559748"/>
            <a:ext cx="266343" cy="332899"/>
          </a:xfrm>
          <a:prstGeom prst="rect">
            <a:avLst/>
          </a:prstGeom>
          <a:noFill/>
          <a:ln/>
        </p:spPr>
        <p:txBody>
          <a:bodyPr wrap="none" lIns="0" tIns="0" rIns="0" bIns="0" rtlCol="0" anchor="t"/>
          <a:lstStyle/>
          <a:p>
            <a:pPr algn="l" indent="0" marL="0">
              <a:lnSpc>
                <a:spcPts val="2050"/>
              </a:lnSpc>
              <a:buNone/>
            </a:pPr>
            <a:r>
              <a:rPr lang="en-US" sz="2050" dirty="0">
                <a:solidFill>
                  <a:srgbClr val="E0D6DE"/>
                </a:solidFill>
                <a:latin typeface="Sora Medium" pitchFamily="34" charset="0"/>
                <a:ea typeface="Sora Medium" pitchFamily="34" charset="-122"/>
                <a:cs typeface="Sora Medium" pitchFamily="34" charset="-120"/>
              </a:rPr>
              <a:t>5</a:t>
            </a:r>
            <a:endParaRPr lang="en-US" sz="2050" dirty="0"/>
          </a:p>
        </p:txBody>
      </p:sp>
      <p:sp>
        <p:nvSpPr>
          <p:cNvPr id="21" name="Text 19"/>
          <p:cNvSpPr/>
          <p:nvPr/>
        </p:nvSpPr>
        <p:spPr>
          <a:xfrm>
            <a:off x="1509355" y="6370915"/>
            <a:ext cx="3147060" cy="277535"/>
          </a:xfrm>
          <a:prstGeom prst="rect">
            <a:avLst/>
          </a:prstGeom>
          <a:noFill/>
          <a:ln/>
        </p:spPr>
        <p:txBody>
          <a:bodyPr wrap="none" lIns="0" tIns="0" rIns="0" bIns="0" rtlCol="0" anchor="t"/>
          <a:lstStyle/>
          <a:p>
            <a:pPr algn="l" indent="0" marL="0">
              <a:lnSpc>
                <a:spcPts val="2150"/>
              </a:lnSpc>
              <a:buNone/>
            </a:pPr>
            <a:r>
              <a:rPr lang="en-US" sz="1700" dirty="0">
                <a:solidFill>
                  <a:srgbClr val="E0D6DE"/>
                </a:solidFill>
                <a:latin typeface="Sora Medium" pitchFamily="34" charset="0"/>
                <a:ea typeface="Sora Medium" pitchFamily="34" charset="-122"/>
                <a:cs typeface="Sora Medium" pitchFamily="34" charset="-120"/>
              </a:rPr>
              <a:t>Logistics Spend Breakdown</a:t>
            </a:r>
            <a:endParaRPr lang="en-US" sz="1700" dirty="0"/>
          </a:p>
        </p:txBody>
      </p:sp>
      <p:sp>
        <p:nvSpPr>
          <p:cNvPr id="22" name="Text 20"/>
          <p:cNvSpPr/>
          <p:nvPr/>
        </p:nvSpPr>
        <p:spPr>
          <a:xfrm>
            <a:off x="1509355" y="6755011"/>
            <a:ext cx="12499538" cy="284202"/>
          </a:xfrm>
          <a:prstGeom prst="rect">
            <a:avLst/>
          </a:prstGeom>
          <a:noFill/>
          <a:ln/>
        </p:spPr>
        <p:txBody>
          <a:bodyPr wrap="none" lIns="0" tIns="0" rIns="0" bIns="0" rtlCol="0" anchor="t"/>
          <a:lstStyle/>
          <a:p>
            <a:pPr algn="l" indent="0" marL="0">
              <a:lnSpc>
                <a:spcPts val="2200"/>
              </a:lnSpc>
              <a:buNone/>
            </a:pPr>
            <a:r>
              <a:rPr lang="en-US" sz="1350" dirty="0">
                <a:solidFill>
                  <a:srgbClr val="E0D6DE"/>
                </a:solidFill>
                <a:latin typeface="Noto Sans TC" pitchFamily="34" charset="0"/>
                <a:ea typeface="Noto Sans TC" pitchFamily="34" charset="-122"/>
                <a:cs typeface="Noto Sans TC" pitchFamily="34" charset="-120"/>
              </a:rPr>
              <a:t>Analyzing transportation costs for efficiency gains.</a:t>
            </a:r>
            <a:endParaRPr lang="en-US" sz="1350" dirty="0"/>
          </a:p>
        </p:txBody>
      </p:sp>
      <p:sp>
        <p:nvSpPr>
          <p:cNvPr id="23" name="Text 21"/>
          <p:cNvSpPr/>
          <p:nvPr/>
        </p:nvSpPr>
        <p:spPr>
          <a:xfrm>
            <a:off x="621506" y="7458789"/>
            <a:ext cx="13387388" cy="284202"/>
          </a:xfrm>
          <a:prstGeom prst="rect">
            <a:avLst/>
          </a:prstGeom>
          <a:noFill/>
          <a:ln/>
        </p:spPr>
        <p:txBody>
          <a:bodyPr wrap="none" lIns="0" tIns="0" rIns="0" bIns="0" rtlCol="0" anchor="t"/>
          <a:lstStyle/>
          <a:p>
            <a:pPr algn="l" indent="0" marL="0">
              <a:lnSpc>
                <a:spcPts val="2200"/>
              </a:lnSpc>
              <a:buNone/>
            </a:pPr>
            <a:r>
              <a:rPr lang="en-US" sz="1350" dirty="0">
                <a:solidFill>
                  <a:srgbClr val="E0D6DE"/>
                </a:solidFill>
                <a:latin typeface="Noto Sans TC" pitchFamily="34" charset="0"/>
                <a:ea typeface="Noto Sans TC" pitchFamily="34" charset="-122"/>
                <a:cs typeface="Noto Sans TC" pitchFamily="34" charset="-120"/>
              </a:rPr>
              <a:t>These metrics serve as our compass, guiding us through the financial landscape to pinpoint areas for improvement.</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50957" y="508516"/>
            <a:ext cx="3128486" cy="287893"/>
          </a:xfrm>
          <a:prstGeom prst="rect">
            <a:avLst/>
          </a:prstGeom>
          <a:noFill/>
          <a:ln/>
        </p:spPr>
        <p:txBody>
          <a:bodyPr wrap="none" lIns="0" tIns="0" rIns="0" bIns="0" rtlCol="0" anchor="t"/>
          <a:lstStyle/>
          <a:p>
            <a:pPr algn="ctr" indent="0" marL="0">
              <a:lnSpc>
                <a:spcPts val="2250"/>
              </a:lnSpc>
              <a:buNone/>
            </a:pPr>
            <a:r>
              <a:rPr lang="en-US" sz="1800" dirty="0">
                <a:solidFill>
                  <a:srgbClr val="97B8FF"/>
                </a:solidFill>
                <a:latin typeface="Sora Medium" pitchFamily="34" charset="0"/>
                <a:ea typeface="Sora Medium" pitchFamily="34" charset="-122"/>
                <a:cs typeface="Sora Medium" pitchFamily="34" charset="-120"/>
              </a:rPr>
              <a:t>INSIGHTS FROM THE DATA</a:t>
            </a:r>
            <a:endParaRPr lang="en-US" sz="1800" dirty="0"/>
          </a:p>
        </p:txBody>
      </p:sp>
      <p:sp>
        <p:nvSpPr>
          <p:cNvPr id="3" name="Text 1"/>
          <p:cNvSpPr/>
          <p:nvPr/>
        </p:nvSpPr>
        <p:spPr>
          <a:xfrm>
            <a:off x="645081" y="980718"/>
            <a:ext cx="13340239" cy="1589723"/>
          </a:xfrm>
          <a:prstGeom prst="rect">
            <a:avLst/>
          </a:prstGeom>
          <a:noFill/>
          <a:ln/>
        </p:spPr>
        <p:txBody>
          <a:bodyPr wrap="square" lIns="0" tIns="0" rIns="0" bIns="0" rtlCol="0" anchor="t"/>
          <a:lstStyle/>
          <a:p>
            <a:pPr algn="l" indent="0" marL="0">
              <a:lnSpc>
                <a:spcPts val="6250"/>
              </a:lnSpc>
              <a:buNone/>
            </a:pPr>
            <a:r>
              <a:rPr lang="en-US" sz="5000" dirty="0">
                <a:solidFill>
                  <a:srgbClr val="97B8FF"/>
                </a:solidFill>
                <a:latin typeface="Sora Medium" pitchFamily="34" charset="0"/>
                <a:ea typeface="Sora Medium" pitchFamily="34" charset="-122"/>
                <a:cs typeface="Sora Medium" pitchFamily="34" charset="-120"/>
              </a:rPr>
              <a:t>Uncovering the Root Causes of Margin Erosion</a:t>
            </a:r>
            <a:endParaRPr lang="en-US" sz="5000" dirty="0"/>
          </a:p>
        </p:txBody>
      </p:sp>
      <p:sp>
        <p:nvSpPr>
          <p:cNvPr id="4" name="Shape 2"/>
          <p:cNvSpPr/>
          <p:nvPr/>
        </p:nvSpPr>
        <p:spPr>
          <a:xfrm>
            <a:off x="645081" y="2846903"/>
            <a:ext cx="6577965" cy="2093833"/>
          </a:xfrm>
          <a:prstGeom prst="roundRect">
            <a:avLst>
              <a:gd name="adj" fmla="val 1321"/>
            </a:avLst>
          </a:prstGeom>
          <a:solidFill>
            <a:srgbClr val="26262B"/>
          </a:solidFill>
          <a:ln/>
        </p:spPr>
      </p:sp>
      <p:pic>
        <p:nvPicPr>
          <p:cNvPr id="5" name="Image 0" descr="preencoded.png">    </p:cNvPr>
          <p:cNvPicPr>
            <a:picLocks noChangeAspect="1"/>
          </p:cNvPicPr>
          <p:nvPr/>
        </p:nvPicPr>
        <p:blipFill>
          <a:blip r:embed="rId1"/>
          <a:stretch>
            <a:fillRect/>
          </a:stretch>
        </p:blipFill>
        <p:spPr>
          <a:xfrm>
            <a:off x="829389" y="3031212"/>
            <a:ext cx="552926" cy="552926"/>
          </a:xfrm>
          <a:prstGeom prst="rect">
            <a:avLst/>
          </a:prstGeom>
        </p:spPr>
      </p:pic>
      <p:pic>
        <p:nvPicPr>
          <p:cNvPr id="6" name="Image 1" descr="preencoded.png">    </p:cNvPr>
          <p:cNvPicPr>
            <a:picLocks noChangeAspect="1"/>
          </p:cNvPicPr>
          <p:nvPr/>
        </p:nvPicPr>
        <p:blipFill>
          <a:blip r:embed="rId2"/>
          <a:stretch>
            <a:fillRect/>
          </a:stretch>
        </p:blipFill>
        <p:spPr>
          <a:xfrm>
            <a:off x="981432" y="3152180"/>
            <a:ext cx="248841" cy="310991"/>
          </a:xfrm>
          <a:prstGeom prst="rect">
            <a:avLst/>
          </a:prstGeom>
        </p:spPr>
      </p:pic>
      <p:sp>
        <p:nvSpPr>
          <p:cNvPr id="7" name="Text 3"/>
          <p:cNvSpPr/>
          <p:nvPr/>
        </p:nvSpPr>
        <p:spPr>
          <a:xfrm>
            <a:off x="829389" y="3768447"/>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Medium" pitchFamily="34" charset="0"/>
                <a:ea typeface="Sora Medium" pitchFamily="34" charset="-122"/>
                <a:cs typeface="Sora Medium" pitchFamily="34" charset="-120"/>
              </a:rPr>
              <a:t>Margin Decline</a:t>
            </a:r>
            <a:endParaRPr lang="en-US" sz="1800" dirty="0"/>
          </a:p>
        </p:txBody>
      </p:sp>
      <p:sp>
        <p:nvSpPr>
          <p:cNvPr id="8" name="Text 4"/>
          <p:cNvSpPr/>
          <p:nvPr/>
        </p:nvSpPr>
        <p:spPr>
          <a:xfrm>
            <a:off x="829389" y="4166830"/>
            <a:ext cx="6209348" cy="589598"/>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Noto Sans TC" pitchFamily="34" charset="0"/>
                <a:ea typeface="Noto Sans TC" pitchFamily="34" charset="-122"/>
                <a:cs typeface="Noto Sans TC" pitchFamily="34" charset="-120"/>
              </a:rPr>
              <a:t>BU-2 &amp; BU-4 showed a significant margin decline of over 15% in the last fiscal year, indicating deeper systemic issues.</a:t>
            </a:r>
            <a:endParaRPr lang="en-US" sz="1450" dirty="0"/>
          </a:p>
        </p:txBody>
      </p:sp>
      <p:sp>
        <p:nvSpPr>
          <p:cNvPr id="9" name="Shape 5"/>
          <p:cNvSpPr/>
          <p:nvPr/>
        </p:nvSpPr>
        <p:spPr>
          <a:xfrm>
            <a:off x="7407354" y="2846903"/>
            <a:ext cx="6577965" cy="2093833"/>
          </a:xfrm>
          <a:prstGeom prst="roundRect">
            <a:avLst>
              <a:gd name="adj" fmla="val 1321"/>
            </a:avLst>
          </a:prstGeom>
          <a:solidFill>
            <a:srgbClr val="26262B"/>
          </a:solidFill>
          <a:ln/>
        </p:spPr>
      </p:sp>
      <p:pic>
        <p:nvPicPr>
          <p:cNvPr id="10" name="Image 2" descr="preencoded.png">    </p:cNvPr>
          <p:cNvPicPr>
            <a:picLocks noChangeAspect="1"/>
          </p:cNvPicPr>
          <p:nvPr/>
        </p:nvPicPr>
        <p:blipFill>
          <a:blip r:embed="rId3"/>
          <a:stretch>
            <a:fillRect/>
          </a:stretch>
        </p:blipFill>
        <p:spPr>
          <a:xfrm>
            <a:off x="7591663" y="3031212"/>
            <a:ext cx="552926" cy="552926"/>
          </a:xfrm>
          <a:prstGeom prst="rect">
            <a:avLst/>
          </a:prstGeom>
        </p:spPr>
      </p:pic>
      <p:pic>
        <p:nvPicPr>
          <p:cNvPr id="11" name="Image 3" descr="preencoded.png">    </p:cNvPr>
          <p:cNvPicPr>
            <a:picLocks noChangeAspect="1"/>
          </p:cNvPicPr>
          <p:nvPr/>
        </p:nvPicPr>
        <p:blipFill>
          <a:blip r:embed="rId4"/>
          <a:stretch>
            <a:fillRect/>
          </a:stretch>
        </p:blipFill>
        <p:spPr>
          <a:xfrm>
            <a:off x="7743706" y="3183255"/>
            <a:ext cx="248841" cy="248841"/>
          </a:xfrm>
          <a:prstGeom prst="rect">
            <a:avLst/>
          </a:prstGeom>
        </p:spPr>
      </p:pic>
      <p:sp>
        <p:nvSpPr>
          <p:cNvPr id="12" name="Text 6"/>
          <p:cNvSpPr/>
          <p:nvPr/>
        </p:nvSpPr>
        <p:spPr>
          <a:xfrm>
            <a:off x="7591663" y="3768447"/>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Medium" pitchFamily="34" charset="0"/>
                <a:ea typeface="Sora Medium" pitchFamily="34" charset="-122"/>
                <a:cs typeface="Sora Medium" pitchFamily="34" charset="-120"/>
              </a:rPr>
              <a:t>Unprofitable SKUs</a:t>
            </a:r>
            <a:endParaRPr lang="en-US" sz="1800" dirty="0"/>
          </a:p>
        </p:txBody>
      </p:sp>
      <p:sp>
        <p:nvSpPr>
          <p:cNvPr id="13" name="Text 7"/>
          <p:cNvSpPr/>
          <p:nvPr/>
        </p:nvSpPr>
        <p:spPr>
          <a:xfrm>
            <a:off x="7591663" y="4166830"/>
            <a:ext cx="6209348" cy="589598"/>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Noto Sans TC" pitchFamily="34" charset="0"/>
                <a:ea typeface="Noto Sans TC" pitchFamily="34" charset="-122"/>
                <a:cs typeface="Noto Sans TC" pitchFamily="34" charset="-120"/>
              </a:rPr>
              <a:t>A surprising 18% of our Stock Keeping Units (SKUs) were found to be unprofitable, diluting overall margins.</a:t>
            </a:r>
            <a:endParaRPr lang="en-US" sz="1450" dirty="0"/>
          </a:p>
        </p:txBody>
      </p:sp>
      <p:sp>
        <p:nvSpPr>
          <p:cNvPr id="14" name="Shape 8"/>
          <p:cNvSpPr/>
          <p:nvPr/>
        </p:nvSpPr>
        <p:spPr>
          <a:xfrm>
            <a:off x="645081" y="5125045"/>
            <a:ext cx="6577965" cy="2093833"/>
          </a:xfrm>
          <a:prstGeom prst="roundRect">
            <a:avLst>
              <a:gd name="adj" fmla="val 1321"/>
            </a:avLst>
          </a:prstGeom>
          <a:solidFill>
            <a:srgbClr val="26262B"/>
          </a:solidFill>
          <a:ln/>
        </p:spPr>
      </p:sp>
      <p:pic>
        <p:nvPicPr>
          <p:cNvPr id="15" name="Image 4" descr="preencoded.png">    </p:cNvPr>
          <p:cNvPicPr>
            <a:picLocks noChangeAspect="1"/>
          </p:cNvPicPr>
          <p:nvPr/>
        </p:nvPicPr>
        <p:blipFill>
          <a:blip r:embed="rId5"/>
          <a:stretch>
            <a:fillRect/>
          </a:stretch>
        </p:blipFill>
        <p:spPr>
          <a:xfrm>
            <a:off x="829389" y="5309354"/>
            <a:ext cx="552926" cy="552926"/>
          </a:xfrm>
          <a:prstGeom prst="rect">
            <a:avLst/>
          </a:prstGeom>
        </p:spPr>
      </p:pic>
      <p:pic>
        <p:nvPicPr>
          <p:cNvPr id="16" name="Image 5" descr="preencoded.png">    </p:cNvPr>
          <p:cNvPicPr>
            <a:picLocks noChangeAspect="1"/>
          </p:cNvPicPr>
          <p:nvPr/>
        </p:nvPicPr>
        <p:blipFill>
          <a:blip r:embed="rId6"/>
          <a:stretch>
            <a:fillRect/>
          </a:stretch>
        </p:blipFill>
        <p:spPr>
          <a:xfrm>
            <a:off x="981432" y="5430322"/>
            <a:ext cx="248841" cy="310991"/>
          </a:xfrm>
          <a:prstGeom prst="rect">
            <a:avLst/>
          </a:prstGeom>
        </p:spPr>
      </p:pic>
      <p:sp>
        <p:nvSpPr>
          <p:cNvPr id="17" name="Text 9"/>
          <p:cNvSpPr/>
          <p:nvPr/>
        </p:nvSpPr>
        <p:spPr>
          <a:xfrm>
            <a:off x="829389" y="6046589"/>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Medium" pitchFamily="34" charset="0"/>
                <a:ea typeface="Sora Medium" pitchFamily="34" charset="-122"/>
                <a:cs typeface="Sora Medium" pitchFamily="34" charset="-120"/>
              </a:rPr>
              <a:t>Supplier Cost</a:t>
            </a:r>
            <a:endParaRPr lang="en-US" sz="1800" dirty="0"/>
          </a:p>
        </p:txBody>
      </p:sp>
      <p:sp>
        <p:nvSpPr>
          <p:cNvPr id="18" name="Text 10"/>
          <p:cNvSpPr/>
          <p:nvPr/>
        </p:nvSpPr>
        <p:spPr>
          <a:xfrm>
            <a:off x="829389" y="6444972"/>
            <a:ext cx="6209348" cy="589598"/>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Noto Sans TC" pitchFamily="34" charset="0"/>
                <a:ea typeface="Noto Sans TC" pitchFamily="34" charset="-122"/>
                <a:cs typeface="Noto Sans TC" pitchFamily="34" charset="-120"/>
              </a:rPr>
              <a:t>Supplier X's cost was identified as 12% higher than the average market rate, impacting COGS.</a:t>
            </a:r>
            <a:endParaRPr lang="en-US" sz="1450" dirty="0"/>
          </a:p>
        </p:txBody>
      </p:sp>
      <p:sp>
        <p:nvSpPr>
          <p:cNvPr id="19" name="Shape 11"/>
          <p:cNvSpPr/>
          <p:nvPr/>
        </p:nvSpPr>
        <p:spPr>
          <a:xfrm>
            <a:off x="7407354" y="5125045"/>
            <a:ext cx="6577965" cy="2093833"/>
          </a:xfrm>
          <a:prstGeom prst="roundRect">
            <a:avLst>
              <a:gd name="adj" fmla="val 1321"/>
            </a:avLst>
          </a:prstGeom>
          <a:solidFill>
            <a:srgbClr val="26262B"/>
          </a:solidFill>
          <a:ln/>
        </p:spPr>
      </p:sp>
      <p:pic>
        <p:nvPicPr>
          <p:cNvPr id="20" name="Image 6" descr="preencoded.png">    </p:cNvPr>
          <p:cNvPicPr>
            <a:picLocks noChangeAspect="1"/>
          </p:cNvPicPr>
          <p:nvPr/>
        </p:nvPicPr>
        <p:blipFill>
          <a:blip r:embed="rId7"/>
          <a:stretch>
            <a:fillRect/>
          </a:stretch>
        </p:blipFill>
        <p:spPr>
          <a:xfrm>
            <a:off x="7591663" y="5309354"/>
            <a:ext cx="552926" cy="552926"/>
          </a:xfrm>
          <a:prstGeom prst="rect">
            <a:avLst/>
          </a:prstGeom>
        </p:spPr>
      </p:pic>
      <p:pic>
        <p:nvPicPr>
          <p:cNvPr id="21" name="Image 7" descr="preencoded.png">    </p:cNvPr>
          <p:cNvPicPr>
            <a:picLocks noChangeAspect="1"/>
          </p:cNvPicPr>
          <p:nvPr/>
        </p:nvPicPr>
        <p:blipFill>
          <a:blip r:embed="rId8"/>
          <a:stretch>
            <a:fillRect/>
          </a:stretch>
        </p:blipFill>
        <p:spPr>
          <a:xfrm>
            <a:off x="7743706" y="5430322"/>
            <a:ext cx="248841" cy="310991"/>
          </a:xfrm>
          <a:prstGeom prst="rect">
            <a:avLst/>
          </a:prstGeom>
        </p:spPr>
      </p:pic>
      <p:sp>
        <p:nvSpPr>
          <p:cNvPr id="22" name="Text 12"/>
          <p:cNvSpPr/>
          <p:nvPr/>
        </p:nvSpPr>
        <p:spPr>
          <a:xfrm>
            <a:off x="7591663" y="6046589"/>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Medium" pitchFamily="34" charset="0"/>
                <a:ea typeface="Sora Medium" pitchFamily="34" charset="-122"/>
                <a:cs typeface="Sora Medium" pitchFamily="34" charset="-120"/>
              </a:rPr>
              <a:t>Logistics Burden</a:t>
            </a:r>
            <a:endParaRPr lang="en-US" sz="1800" dirty="0"/>
          </a:p>
        </p:txBody>
      </p:sp>
      <p:sp>
        <p:nvSpPr>
          <p:cNvPr id="23" name="Text 13"/>
          <p:cNvSpPr/>
          <p:nvPr/>
        </p:nvSpPr>
        <p:spPr>
          <a:xfrm>
            <a:off x="7591663" y="6444972"/>
            <a:ext cx="6209348" cy="589598"/>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Noto Sans TC" pitchFamily="34" charset="0"/>
                <a:ea typeface="Noto Sans TC" pitchFamily="34" charset="-122"/>
                <a:cs typeface="Noto Sans TC" pitchFamily="34" charset="-120"/>
              </a:rPr>
              <a:t>Road transport contributed a disproportionate 40% of the total logistics cost, highlighting an area for optimisation.</a:t>
            </a:r>
            <a:endParaRPr lang="en-US" sz="1450" dirty="0"/>
          </a:p>
        </p:txBody>
      </p:sp>
      <p:sp>
        <p:nvSpPr>
          <p:cNvPr id="24" name="Text 14"/>
          <p:cNvSpPr/>
          <p:nvPr/>
        </p:nvSpPr>
        <p:spPr>
          <a:xfrm>
            <a:off x="645081" y="7426166"/>
            <a:ext cx="13340239" cy="294799"/>
          </a:xfrm>
          <a:prstGeom prst="rect">
            <a:avLst/>
          </a:prstGeom>
          <a:noFill/>
          <a:ln/>
        </p:spPr>
        <p:txBody>
          <a:bodyPr wrap="none" lIns="0" tIns="0" rIns="0" bIns="0" rtlCol="0" anchor="t"/>
          <a:lstStyle/>
          <a:p>
            <a:pPr algn="l" indent="0" marL="0">
              <a:lnSpc>
                <a:spcPts val="2300"/>
              </a:lnSpc>
              <a:buNone/>
            </a:pPr>
            <a:r>
              <a:rPr lang="en-US" sz="1450" dirty="0">
                <a:solidFill>
                  <a:srgbClr val="E0D6DE"/>
                </a:solidFill>
                <a:latin typeface="Noto Sans TC" pitchFamily="34" charset="0"/>
                <a:ea typeface="Noto Sans TC" pitchFamily="34" charset="-122"/>
                <a:cs typeface="Noto Sans TC" pitchFamily="34" charset="-120"/>
              </a:rPr>
              <a:t>These findings provide a clear mandate for targeted interventions to stem the profit decline and enhance operational efficiency.</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1259" y="433149"/>
            <a:ext cx="9581198" cy="492085"/>
          </a:xfrm>
          <a:prstGeom prst="rect">
            <a:avLst/>
          </a:prstGeom>
          <a:noFill/>
          <a:ln/>
        </p:spPr>
        <p:txBody>
          <a:bodyPr wrap="none" lIns="0" tIns="0" rIns="0" bIns="0" rtlCol="0" anchor="t"/>
          <a:lstStyle/>
          <a:p>
            <a:pPr algn="l" indent="0" marL="0">
              <a:lnSpc>
                <a:spcPts val="3850"/>
              </a:lnSpc>
              <a:buNone/>
            </a:pPr>
            <a:r>
              <a:rPr lang="en-US" sz="3100" dirty="0">
                <a:solidFill>
                  <a:srgbClr val="97B8FF"/>
                </a:solidFill>
                <a:latin typeface="Sora Medium" pitchFamily="34" charset="0"/>
                <a:ea typeface="Sora Medium" pitchFamily="34" charset="-122"/>
                <a:cs typeface="Sora Medium" pitchFamily="34" charset="-120"/>
              </a:rPr>
              <a:t>Strategic Interventions: Recommended Actions</a:t>
            </a:r>
            <a:endParaRPr lang="en-US" sz="3100" dirty="0"/>
          </a:p>
        </p:txBody>
      </p:sp>
      <p:sp>
        <p:nvSpPr>
          <p:cNvPr id="3" name="Shape 1"/>
          <p:cNvSpPr/>
          <p:nvPr/>
        </p:nvSpPr>
        <p:spPr>
          <a:xfrm>
            <a:off x="551259" y="1338620"/>
            <a:ext cx="6571893" cy="1267897"/>
          </a:xfrm>
          <a:prstGeom prst="roundRect">
            <a:avLst>
              <a:gd name="adj" fmla="val 8654"/>
            </a:avLst>
          </a:prstGeom>
          <a:solidFill>
            <a:srgbClr val="07070C"/>
          </a:solidFill>
          <a:ln w="22860">
            <a:solidFill>
              <a:srgbClr val="3F3F44"/>
            </a:solidFill>
            <a:prstDash val="solid"/>
          </a:ln>
        </p:spPr>
      </p:sp>
      <p:pic>
        <p:nvPicPr>
          <p:cNvPr id="4" name="Image 0" descr="preencoded.png">    </p:cNvPr>
          <p:cNvPicPr>
            <a:picLocks noChangeAspect="1"/>
          </p:cNvPicPr>
          <p:nvPr/>
        </p:nvPicPr>
        <p:blipFill>
          <a:blip r:embed="rId1"/>
          <a:stretch>
            <a:fillRect/>
          </a:stretch>
        </p:blipFill>
        <p:spPr>
          <a:xfrm>
            <a:off x="528399" y="1338620"/>
            <a:ext cx="91440" cy="1267897"/>
          </a:xfrm>
          <a:prstGeom prst="rect">
            <a:avLst/>
          </a:prstGeom>
        </p:spPr>
      </p:pic>
      <p:sp>
        <p:nvSpPr>
          <p:cNvPr id="5" name="Text 2"/>
          <p:cNvSpPr/>
          <p:nvPr/>
        </p:nvSpPr>
        <p:spPr>
          <a:xfrm>
            <a:off x="800100" y="1518880"/>
            <a:ext cx="1992154" cy="246102"/>
          </a:xfrm>
          <a:prstGeom prst="rect">
            <a:avLst/>
          </a:prstGeom>
          <a:noFill/>
          <a:ln/>
        </p:spPr>
        <p:txBody>
          <a:bodyPr wrap="none" lIns="0" tIns="0" rIns="0" bIns="0" rtlCol="0" anchor="t"/>
          <a:lstStyle/>
          <a:p>
            <a:pPr algn="l" indent="0" marL="0">
              <a:lnSpc>
                <a:spcPts val="1900"/>
              </a:lnSpc>
              <a:buNone/>
            </a:pPr>
            <a:r>
              <a:rPr lang="en-US" sz="1550" dirty="0">
                <a:solidFill>
                  <a:srgbClr val="E0D6DE"/>
                </a:solidFill>
                <a:latin typeface="Sora Medium" pitchFamily="34" charset="0"/>
                <a:ea typeface="Sora Medium" pitchFamily="34" charset="-122"/>
                <a:cs typeface="Sora Medium" pitchFamily="34" charset="-120"/>
              </a:rPr>
              <a:t>SKU Rationalisation</a:t>
            </a:r>
            <a:endParaRPr lang="en-US" sz="1550" dirty="0"/>
          </a:p>
        </p:txBody>
      </p:sp>
      <p:sp>
        <p:nvSpPr>
          <p:cNvPr id="6" name="Text 3"/>
          <p:cNvSpPr/>
          <p:nvPr/>
        </p:nvSpPr>
        <p:spPr>
          <a:xfrm>
            <a:off x="800100" y="1922383"/>
            <a:ext cx="6142792" cy="503873"/>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Rationalise the lowest-performing 20% of SKUs to eliminate margin drags and streamline inventory.</a:t>
            </a:r>
            <a:endParaRPr lang="en-US" sz="1200" dirty="0"/>
          </a:p>
        </p:txBody>
      </p:sp>
      <p:sp>
        <p:nvSpPr>
          <p:cNvPr id="7" name="Shape 4"/>
          <p:cNvSpPr/>
          <p:nvPr/>
        </p:nvSpPr>
        <p:spPr>
          <a:xfrm>
            <a:off x="551259" y="2763917"/>
            <a:ext cx="6571893" cy="1015960"/>
          </a:xfrm>
          <a:prstGeom prst="roundRect">
            <a:avLst>
              <a:gd name="adj" fmla="val 10800"/>
            </a:avLst>
          </a:prstGeom>
          <a:solidFill>
            <a:srgbClr val="07070C"/>
          </a:solidFill>
          <a:ln w="22860">
            <a:solidFill>
              <a:srgbClr val="3F3F44"/>
            </a:solidFill>
            <a:prstDash val="solid"/>
          </a:ln>
        </p:spPr>
      </p:sp>
      <p:pic>
        <p:nvPicPr>
          <p:cNvPr id="8" name="Image 1" descr="preencoded.png">    </p:cNvPr>
          <p:cNvPicPr>
            <a:picLocks noChangeAspect="1"/>
          </p:cNvPicPr>
          <p:nvPr/>
        </p:nvPicPr>
        <p:blipFill>
          <a:blip r:embed="rId2"/>
          <a:stretch>
            <a:fillRect/>
          </a:stretch>
        </p:blipFill>
        <p:spPr>
          <a:xfrm>
            <a:off x="528399" y="2763917"/>
            <a:ext cx="91440" cy="1015960"/>
          </a:xfrm>
          <a:prstGeom prst="rect">
            <a:avLst/>
          </a:prstGeom>
        </p:spPr>
      </p:pic>
      <p:sp>
        <p:nvSpPr>
          <p:cNvPr id="9" name="Text 5"/>
          <p:cNvSpPr/>
          <p:nvPr/>
        </p:nvSpPr>
        <p:spPr>
          <a:xfrm>
            <a:off x="800100" y="2944178"/>
            <a:ext cx="2341483" cy="246102"/>
          </a:xfrm>
          <a:prstGeom prst="rect">
            <a:avLst/>
          </a:prstGeom>
          <a:noFill/>
          <a:ln/>
        </p:spPr>
        <p:txBody>
          <a:bodyPr wrap="none" lIns="0" tIns="0" rIns="0" bIns="0" rtlCol="0" anchor="t"/>
          <a:lstStyle/>
          <a:p>
            <a:pPr algn="l" indent="0" marL="0">
              <a:lnSpc>
                <a:spcPts val="1900"/>
              </a:lnSpc>
              <a:buNone/>
            </a:pPr>
            <a:r>
              <a:rPr lang="en-US" sz="1550" dirty="0">
                <a:solidFill>
                  <a:srgbClr val="E0D6DE"/>
                </a:solidFill>
                <a:latin typeface="Sora Medium" pitchFamily="34" charset="0"/>
                <a:ea typeface="Sora Medium" pitchFamily="34" charset="-122"/>
                <a:cs typeface="Sora Medium" pitchFamily="34" charset="-120"/>
              </a:rPr>
              <a:t>Supplier Renegotiation</a:t>
            </a:r>
            <a:endParaRPr lang="en-US" sz="1550" dirty="0"/>
          </a:p>
        </p:txBody>
      </p:sp>
      <p:sp>
        <p:nvSpPr>
          <p:cNvPr id="10" name="Text 6"/>
          <p:cNvSpPr/>
          <p:nvPr/>
        </p:nvSpPr>
        <p:spPr>
          <a:xfrm>
            <a:off x="800100" y="3347680"/>
            <a:ext cx="6142792" cy="251936"/>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Initiate renegotiations with Supplier X and Y to align costs with market benchmarks.</a:t>
            </a:r>
            <a:endParaRPr lang="en-US" sz="1200" dirty="0"/>
          </a:p>
        </p:txBody>
      </p:sp>
      <p:sp>
        <p:nvSpPr>
          <p:cNvPr id="11" name="Shape 7"/>
          <p:cNvSpPr/>
          <p:nvPr/>
        </p:nvSpPr>
        <p:spPr>
          <a:xfrm>
            <a:off x="551259" y="3937278"/>
            <a:ext cx="6571893" cy="1267897"/>
          </a:xfrm>
          <a:prstGeom prst="roundRect">
            <a:avLst>
              <a:gd name="adj" fmla="val 8654"/>
            </a:avLst>
          </a:prstGeom>
          <a:solidFill>
            <a:srgbClr val="07070C"/>
          </a:solidFill>
          <a:ln w="22860">
            <a:solidFill>
              <a:srgbClr val="3F3F44"/>
            </a:solidFill>
            <a:prstDash val="solid"/>
          </a:ln>
        </p:spPr>
      </p:sp>
      <p:pic>
        <p:nvPicPr>
          <p:cNvPr id="12" name="Image 2" descr="preencoded.png">    </p:cNvPr>
          <p:cNvPicPr>
            <a:picLocks noChangeAspect="1"/>
          </p:cNvPicPr>
          <p:nvPr/>
        </p:nvPicPr>
        <p:blipFill>
          <a:blip r:embed="rId3"/>
          <a:stretch>
            <a:fillRect/>
          </a:stretch>
        </p:blipFill>
        <p:spPr>
          <a:xfrm>
            <a:off x="528399" y="3937278"/>
            <a:ext cx="91440" cy="1267897"/>
          </a:xfrm>
          <a:prstGeom prst="rect">
            <a:avLst/>
          </a:prstGeom>
        </p:spPr>
      </p:pic>
      <p:sp>
        <p:nvSpPr>
          <p:cNvPr id="13" name="Text 8"/>
          <p:cNvSpPr/>
          <p:nvPr/>
        </p:nvSpPr>
        <p:spPr>
          <a:xfrm>
            <a:off x="800100" y="4117538"/>
            <a:ext cx="2296239" cy="246102"/>
          </a:xfrm>
          <a:prstGeom prst="rect">
            <a:avLst/>
          </a:prstGeom>
          <a:noFill/>
          <a:ln/>
        </p:spPr>
        <p:txBody>
          <a:bodyPr wrap="none" lIns="0" tIns="0" rIns="0" bIns="0" rtlCol="0" anchor="t"/>
          <a:lstStyle/>
          <a:p>
            <a:pPr algn="l" indent="0" marL="0">
              <a:lnSpc>
                <a:spcPts val="1900"/>
              </a:lnSpc>
              <a:buNone/>
            </a:pPr>
            <a:r>
              <a:rPr lang="en-US" sz="1550" dirty="0">
                <a:solidFill>
                  <a:srgbClr val="E0D6DE"/>
                </a:solidFill>
                <a:latin typeface="Sora Medium" pitchFamily="34" charset="0"/>
                <a:ea typeface="Sora Medium" pitchFamily="34" charset="-122"/>
                <a:cs typeface="Sora Medium" pitchFamily="34" charset="-120"/>
              </a:rPr>
              <a:t>Logistics Optimisation</a:t>
            </a:r>
            <a:endParaRPr lang="en-US" sz="1550" dirty="0"/>
          </a:p>
        </p:txBody>
      </p:sp>
      <p:sp>
        <p:nvSpPr>
          <p:cNvPr id="14" name="Text 9"/>
          <p:cNvSpPr/>
          <p:nvPr/>
        </p:nvSpPr>
        <p:spPr>
          <a:xfrm>
            <a:off x="800100" y="4521041"/>
            <a:ext cx="6142792" cy="503873"/>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Shift towards multimodal transport where viable to reduce road transport dependency and costs.</a:t>
            </a:r>
            <a:endParaRPr lang="en-US" sz="1200" dirty="0"/>
          </a:p>
        </p:txBody>
      </p:sp>
      <p:sp>
        <p:nvSpPr>
          <p:cNvPr id="15" name="Shape 10"/>
          <p:cNvSpPr/>
          <p:nvPr/>
        </p:nvSpPr>
        <p:spPr>
          <a:xfrm>
            <a:off x="551259" y="5362575"/>
            <a:ext cx="6571893" cy="1267897"/>
          </a:xfrm>
          <a:prstGeom prst="roundRect">
            <a:avLst>
              <a:gd name="adj" fmla="val 8654"/>
            </a:avLst>
          </a:prstGeom>
          <a:solidFill>
            <a:srgbClr val="07070C"/>
          </a:solidFill>
          <a:ln w="22860">
            <a:solidFill>
              <a:srgbClr val="3F3F44"/>
            </a:solidFill>
            <a:prstDash val="solid"/>
          </a:ln>
        </p:spPr>
      </p:sp>
      <p:pic>
        <p:nvPicPr>
          <p:cNvPr id="16" name="Image 3" descr="preencoded.png">    </p:cNvPr>
          <p:cNvPicPr>
            <a:picLocks noChangeAspect="1"/>
          </p:cNvPicPr>
          <p:nvPr/>
        </p:nvPicPr>
        <p:blipFill>
          <a:blip r:embed="rId4"/>
          <a:stretch>
            <a:fillRect/>
          </a:stretch>
        </p:blipFill>
        <p:spPr>
          <a:xfrm>
            <a:off x="528399" y="5362575"/>
            <a:ext cx="91440" cy="1267897"/>
          </a:xfrm>
          <a:prstGeom prst="rect">
            <a:avLst/>
          </a:prstGeom>
        </p:spPr>
      </p:pic>
      <p:sp>
        <p:nvSpPr>
          <p:cNvPr id="17" name="Text 11"/>
          <p:cNvSpPr/>
          <p:nvPr/>
        </p:nvSpPr>
        <p:spPr>
          <a:xfrm>
            <a:off x="800100" y="5542836"/>
            <a:ext cx="2126456" cy="246102"/>
          </a:xfrm>
          <a:prstGeom prst="rect">
            <a:avLst/>
          </a:prstGeom>
          <a:noFill/>
          <a:ln/>
        </p:spPr>
        <p:txBody>
          <a:bodyPr wrap="none" lIns="0" tIns="0" rIns="0" bIns="0" rtlCol="0" anchor="t"/>
          <a:lstStyle/>
          <a:p>
            <a:pPr algn="l" indent="0" marL="0">
              <a:lnSpc>
                <a:spcPts val="1900"/>
              </a:lnSpc>
              <a:buNone/>
            </a:pPr>
            <a:r>
              <a:rPr lang="en-US" sz="1550" dirty="0">
                <a:solidFill>
                  <a:srgbClr val="E0D6DE"/>
                </a:solidFill>
                <a:latin typeface="Sora Medium" pitchFamily="34" charset="0"/>
                <a:ea typeface="Sora Medium" pitchFamily="34" charset="-122"/>
                <a:cs typeface="Sora Medium" pitchFamily="34" charset="-120"/>
              </a:rPr>
              <a:t>Premium SKU Pricing</a:t>
            </a:r>
            <a:endParaRPr lang="en-US" sz="1550" dirty="0"/>
          </a:p>
        </p:txBody>
      </p:sp>
      <p:sp>
        <p:nvSpPr>
          <p:cNvPr id="18" name="Text 12"/>
          <p:cNvSpPr/>
          <p:nvPr/>
        </p:nvSpPr>
        <p:spPr>
          <a:xfrm>
            <a:off x="800100" y="5946338"/>
            <a:ext cx="6142792" cy="503873"/>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Implement a 5% price increase for premium SKUs, leveraging their market position and value perception.</a:t>
            </a:r>
            <a:endParaRPr lang="en-US" sz="1200" dirty="0"/>
          </a:p>
        </p:txBody>
      </p:sp>
      <p:pic>
        <p:nvPicPr>
          <p:cNvPr id="19" name="Image 4" descr="preencoded.png">    </p:cNvPr>
          <p:cNvPicPr>
            <a:picLocks noChangeAspect="1"/>
          </p:cNvPicPr>
          <p:nvPr/>
        </p:nvPicPr>
        <p:blipFill>
          <a:blip r:embed="rId5"/>
          <a:stretch>
            <a:fillRect/>
          </a:stretch>
        </p:blipFill>
        <p:spPr>
          <a:xfrm>
            <a:off x="7514868" y="1338620"/>
            <a:ext cx="6571893" cy="6571893"/>
          </a:xfrm>
          <a:prstGeom prst="rect">
            <a:avLst/>
          </a:prstGeom>
        </p:spPr>
      </p:pic>
      <p:sp>
        <p:nvSpPr>
          <p:cNvPr id="20" name="Text 13"/>
          <p:cNvSpPr/>
          <p:nvPr/>
        </p:nvSpPr>
        <p:spPr>
          <a:xfrm>
            <a:off x="7514868" y="8087678"/>
            <a:ext cx="6571893" cy="503873"/>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Each recommendation is designed to directly address the identified pain points and contribute to significant cost savings and margin recovery.</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285428" y="311825"/>
            <a:ext cx="2059543" cy="177165"/>
          </a:xfrm>
          <a:prstGeom prst="rect">
            <a:avLst/>
          </a:prstGeom>
          <a:noFill/>
          <a:ln/>
        </p:spPr>
        <p:txBody>
          <a:bodyPr wrap="none" lIns="0" tIns="0" rIns="0" bIns="0" rtlCol="0" anchor="t"/>
          <a:lstStyle/>
          <a:p>
            <a:pPr algn="ctr" indent="0" marL="0">
              <a:lnSpc>
                <a:spcPts val="1350"/>
              </a:lnSpc>
              <a:buNone/>
            </a:pPr>
            <a:r>
              <a:rPr lang="en-US" sz="1100" dirty="0">
                <a:solidFill>
                  <a:srgbClr val="97B8FF"/>
                </a:solidFill>
                <a:latin typeface="Sora Medium" pitchFamily="34" charset="0"/>
                <a:ea typeface="Sora Medium" pitchFamily="34" charset="-122"/>
                <a:cs typeface="Sora Medium" pitchFamily="34" charset="-120"/>
              </a:rPr>
              <a:t>PLANNING FOR THE FUTURE</a:t>
            </a:r>
            <a:endParaRPr lang="en-US" sz="1100" dirty="0"/>
          </a:p>
        </p:txBody>
      </p:sp>
      <p:sp>
        <p:nvSpPr>
          <p:cNvPr id="3" name="Text 1"/>
          <p:cNvSpPr/>
          <p:nvPr/>
        </p:nvSpPr>
        <p:spPr>
          <a:xfrm>
            <a:off x="396835" y="602337"/>
            <a:ext cx="10140672" cy="488990"/>
          </a:xfrm>
          <a:prstGeom prst="rect">
            <a:avLst/>
          </a:prstGeom>
          <a:noFill/>
          <a:ln/>
        </p:spPr>
        <p:txBody>
          <a:bodyPr wrap="none" lIns="0" tIns="0" rIns="0" bIns="0" rtlCol="0" anchor="t"/>
          <a:lstStyle/>
          <a:p>
            <a:pPr algn="l" indent="0" marL="0">
              <a:lnSpc>
                <a:spcPts val="3850"/>
              </a:lnSpc>
              <a:buNone/>
            </a:pPr>
            <a:r>
              <a:rPr lang="en-US" sz="3050" dirty="0">
                <a:solidFill>
                  <a:srgbClr val="97B8FF"/>
                </a:solidFill>
                <a:latin typeface="Sora Medium" pitchFamily="34" charset="0"/>
                <a:ea typeface="Sora Medium" pitchFamily="34" charset="-122"/>
                <a:cs typeface="Sora Medium" pitchFamily="34" charset="-120"/>
              </a:rPr>
              <a:t>Quantifying Impact: Scenario Modeling for Savings</a:t>
            </a:r>
            <a:endParaRPr lang="en-US" sz="3050" dirty="0"/>
          </a:p>
        </p:txBody>
      </p:sp>
      <p:pic>
        <p:nvPicPr>
          <p:cNvPr id="4" name="Image 0" descr="preencoded.png">    </p:cNvPr>
          <p:cNvPicPr>
            <a:picLocks noChangeAspect="1"/>
          </p:cNvPicPr>
          <p:nvPr/>
        </p:nvPicPr>
        <p:blipFill>
          <a:blip r:embed="rId1"/>
          <a:stretch>
            <a:fillRect/>
          </a:stretch>
        </p:blipFill>
        <p:spPr>
          <a:xfrm>
            <a:off x="396835" y="1388864"/>
            <a:ext cx="6780014" cy="6780014"/>
          </a:xfrm>
          <a:prstGeom prst="rect">
            <a:avLst/>
          </a:prstGeom>
        </p:spPr>
      </p:pic>
      <p:sp>
        <p:nvSpPr>
          <p:cNvPr id="5" name="Text 2"/>
          <p:cNvSpPr/>
          <p:nvPr/>
        </p:nvSpPr>
        <p:spPr>
          <a:xfrm>
            <a:off x="396835" y="8296394"/>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97B8FF"/>
                </a:solidFill>
                <a:latin typeface="Sora Medium" pitchFamily="34" charset="0"/>
                <a:ea typeface="Sora Medium" pitchFamily="34" charset="-122"/>
                <a:cs typeface="Sora Medium" pitchFamily="34" charset="-120"/>
              </a:rPr>
              <a:t>Base Scenario</a:t>
            </a:r>
            <a:endParaRPr lang="en-US" sz="1750" dirty="0"/>
          </a:p>
        </p:txBody>
      </p:sp>
      <p:sp>
        <p:nvSpPr>
          <p:cNvPr id="6" name="Text 3"/>
          <p:cNvSpPr/>
          <p:nvPr/>
        </p:nvSpPr>
        <p:spPr>
          <a:xfrm>
            <a:off x="396835" y="8693229"/>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Noto Sans TC" pitchFamily="34" charset="0"/>
                <a:ea typeface="Noto Sans TC" pitchFamily="34" charset="-122"/>
                <a:cs typeface="Noto Sans TC" pitchFamily="34" charset="-120"/>
              </a:rPr>
              <a:t>Rationalise top 20% of SKUs.</a:t>
            </a:r>
            <a:endParaRPr lang="en-US" sz="850" dirty="0"/>
          </a:p>
        </p:txBody>
      </p:sp>
      <p:sp>
        <p:nvSpPr>
          <p:cNvPr id="7" name="Text 4"/>
          <p:cNvSpPr/>
          <p:nvPr/>
        </p:nvSpPr>
        <p:spPr>
          <a:xfrm>
            <a:off x="396835" y="8914328"/>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Noto Sans TC" pitchFamily="34" charset="0"/>
                <a:ea typeface="Noto Sans TC" pitchFamily="34" charset="-122"/>
                <a:cs typeface="Noto Sans TC" pitchFamily="34" charset="-120"/>
              </a:rPr>
              <a:t>Renegotiate with top 2 suppliers.</a:t>
            </a:r>
            <a:endParaRPr lang="en-US" sz="850" dirty="0"/>
          </a:p>
        </p:txBody>
      </p:sp>
      <p:sp>
        <p:nvSpPr>
          <p:cNvPr id="8" name="Text 5"/>
          <p:cNvSpPr/>
          <p:nvPr/>
        </p:nvSpPr>
        <p:spPr>
          <a:xfrm>
            <a:off x="396835" y="9135427"/>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Noto Sans TC" pitchFamily="34" charset="0"/>
                <a:ea typeface="Noto Sans TC" pitchFamily="34" charset="-122"/>
                <a:cs typeface="Noto Sans TC" pitchFamily="34" charset="-120"/>
              </a:rPr>
              <a:t>Minor adjustments in logistics.</a:t>
            </a:r>
            <a:endParaRPr lang="en-US" sz="850" dirty="0"/>
          </a:p>
        </p:txBody>
      </p:sp>
      <p:sp>
        <p:nvSpPr>
          <p:cNvPr id="9" name="Shape 6"/>
          <p:cNvSpPr/>
          <p:nvPr/>
        </p:nvSpPr>
        <p:spPr>
          <a:xfrm>
            <a:off x="396835" y="9444395"/>
            <a:ext cx="6780014" cy="481846"/>
          </a:xfrm>
          <a:prstGeom prst="roundRect">
            <a:avLst>
              <a:gd name="adj" fmla="val 3531"/>
            </a:avLst>
          </a:prstGeom>
          <a:solidFill>
            <a:srgbClr val="183A13"/>
          </a:solidFill>
          <a:ln/>
        </p:spPr>
      </p:sp>
      <p:pic>
        <p:nvPicPr>
          <p:cNvPr id="10" name="Image 1" descr="preencoded.png">    </p:cNvPr>
          <p:cNvPicPr>
            <a:picLocks noChangeAspect="1"/>
          </p:cNvPicPr>
          <p:nvPr/>
        </p:nvPicPr>
        <p:blipFill>
          <a:blip r:embed="rId2"/>
          <a:stretch>
            <a:fillRect/>
          </a:stretch>
        </p:blipFill>
        <p:spPr>
          <a:xfrm>
            <a:off x="510183" y="9624060"/>
            <a:ext cx="141684" cy="113348"/>
          </a:xfrm>
          <a:prstGeom prst="rect">
            <a:avLst/>
          </a:prstGeom>
        </p:spPr>
      </p:pic>
      <p:sp>
        <p:nvSpPr>
          <p:cNvPr id="11" name="Text 7"/>
          <p:cNvSpPr/>
          <p:nvPr/>
        </p:nvSpPr>
        <p:spPr>
          <a:xfrm>
            <a:off x="765215" y="9586079"/>
            <a:ext cx="6298287" cy="181451"/>
          </a:xfrm>
          <a:prstGeom prst="rect">
            <a:avLst/>
          </a:prstGeom>
          <a:noFill/>
          <a:ln/>
        </p:spPr>
        <p:txBody>
          <a:bodyPr wrap="none" lIns="0" tIns="0" rIns="0" bIns="0" rtlCol="0" anchor="t"/>
          <a:lstStyle/>
          <a:p>
            <a:pPr algn="l" indent="0" marL="0">
              <a:lnSpc>
                <a:spcPts val="1400"/>
              </a:lnSpc>
              <a:buNone/>
            </a:pPr>
            <a:r>
              <a:rPr lang="en-US" sz="850" b="1" dirty="0">
                <a:solidFill>
                  <a:srgbClr val="FFFFFF"/>
                </a:solidFill>
                <a:latin typeface="Noto Sans TC" pitchFamily="34" charset="0"/>
                <a:ea typeface="Noto Sans TC" pitchFamily="34" charset="-122"/>
                <a:cs typeface="Noto Sans TC" pitchFamily="34" charset="-120"/>
              </a:rPr>
              <a:t>Projected Savings: INR 21.6 Crores ($2.6M)</a:t>
            </a:r>
            <a:endParaRPr lang="en-US" sz="850" dirty="0"/>
          </a:p>
        </p:txBody>
      </p:sp>
      <p:pic>
        <p:nvPicPr>
          <p:cNvPr id="12" name="Image 2" descr="preencoded.png">    </p:cNvPr>
          <p:cNvPicPr>
            <a:picLocks noChangeAspect="1"/>
          </p:cNvPicPr>
          <p:nvPr/>
        </p:nvPicPr>
        <p:blipFill>
          <a:blip r:embed="rId3"/>
          <a:stretch>
            <a:fillRect/>
          </a:stretch>
        </p:blipFill>
        <p:spPr>
          <a:xfrm>
            <a:off x="7461171" y="1388864"/>
            <a:ext cx="6780014" cy="6780014"/>
          </a:xfrm>
          <a:prstGeom prst="rect">
            <a:avLst/>
          </a:prstGeom>
        </p:spPr>
      </p:pic>
      <p:sp>
        <p:nvSpPr>
          <p:cNvPr id="13" name="Text 8"/>
          <p:cNvSpPr/>
          <p:nvPr/>
        </p:nvSpPr>
        <p:spPr>
          <a:xfrm>
            <a:off x="7461171" y="8296394"/>
            <a:ext cx="2376487" cy="283488"/>
          </a:xfrm>
          <a:prstGeom prst="rect">
            <a:avLst/>
          </a:prstGeom>
          <a:noFill/>
          <a:ln/>
        </p:spPr>
        <p:txBody>
          <a:bodyPr wrap="none" lIns="0" tIns="0" rIns="0" bIns="0" rtlCol="0" anchor="t"/>
          <a:lstStyle/>
          <a:p>
            <a:pPr algn="l" indent="0" marL="0">
              <a:lnSpc>
                <a:spcPts val="2200"/>
              </a:lnSpc>
              <a:buNone/>
            </a:pPr>
            <a:r>
              <a:rPr lang="en-US" sz="1750" dirty="0">
                <a:solidFill>
                  <a:srgbClr val="97B8FF"/>
                </a:solidFill>
                <a:latin typeface="Sora Medium" pitchFamily="34" charset="0"/>
                <a:ea typeface="Sora Medium" pitchFamily="34" charset="-122"/>
                <a:cs typeface="Sora Medium" pitchFamily="34" charset="-120"/>
              </a:rPr>
              <a:t>Aggressive Scenario</a:t>
            </a:r>
            <a:endParaRPr lang="en-US" sz="1750" dirty="0"/>
          </a:p>
        </p:txBody>
      </p:sp>
      <p:sp>
        <p:nvSpPr>
          <p:cNvPr id="14" name="Text 9"/>
          <p:cNvSpPr/>
          <p:nvPr/>
        </p:nvSpPr>
        <p:spPr>
          <a:xfrm>
            <a:off x="7461171" y="8693229"/>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Noto Sans TC" pitchFamily="34" charset="0"/>
                <a:ea typeface="Noto Sans TC" pitchFamily="34" charset="-122"/>
                <a:cs typeface="Noto Sans TC" pitchFamily="34" charset="-120"/>
              </a:rPr>
              <a:t>Full SKU portfolio optimisation.</a:t>
            </a:r>
            <a:endParaRPr lang="en-US" sz="850" dirty="0"/>
          </a:p>
        </p:txBody>
      </p:sp>
      <p:sp>
        <p:nvSpPr>
          <p:cNvPr id="15" name="Text 10"/>
          <p:cNvSpPr/>
          <p:nvPr/>
        </p:nvSpPr>
        <p:spPr>
          <a:xfrm>
            <a:off x="7461171" y="8914328"/>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Noto Sans TC" pitchFamily="34" charset="0"/>
                <a:ea typeface="Noto Sans TC" pitchFamily="34" charset="-122"/>
                <a:cs typeface="Noto Sans TC" pitchFamily="34" charset="-120"/>
              </a:rPr>
              <a:t>Aggressive supplier consolidation.</a:t>
            </a:r>
            <a:endParaRPr lang="en-US" sz="850" dirty="0"/>
          </a:p>
        </p:txBody>
      </p:sp>
      <p:sp>
        <p:nvSpPr>
          <p:cNvPr id="16" name="Text 11"/>
          <p:cNvSpPr/>
          <p:nvPr/>
        </p:nvSpPr>
        <p:spPr>
          <a:xfrm>
            <a:off x="7461171" y="9135427"/>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Noto Sans TC" pitchFamily="34" charset="0"/>
                <a:ea typeface="Noto Sans TC" pitchFamily="34" charset="-122"/>
                <a:cs typeface="Noto Sans TC" pitchFamily="34" charset="-120"/>
              </a:rPr>
              <a:t>Complete route overhaul using advanced data analytics.</a:t>
            </a:r>
            <a:endParaRPr lang="en-US" sz="850" dirty="0"/>
          </a:p>
        </p:txBody>
      </p:sp>
      <p:sp>
        <p:nvSpPr>
          <p:cNvPr id="17" name="Shape 12"/>
          <p:cNvSpPr/>
          <p:nvPr/>
        </p:nvSpPr>
        <p:spPr>
          <a:xfrm>
            <a:off x="7461171" y="9444395"/>
            <a:ext cx="6780014" cy="481846"/>
          </a:xfrm>
          <a:prstGeom prst="roundRect">
            <a:avLst>
              <a:gd name="adj" fmla="val 3531"/>
            </a:avLst>
          </a:prstGeom>
          <a:solidFill>
            <a:srgbClr val="183A13"/>
          </a:solidFill>
          <a:ln/>
        </p:spPr>
      </p:sp>
      <p:pic>
        <p:nvPicPr>
          <p:cNvPr id="18" name="Image 3" descr="preencoded.png">    </p:cNvPr>
          <p:cNvPicPr>
            <a:picLocks noChangeAspect="1"/>
          </p:cNvPicPr>
          <p:nvPr/>
        </p:nvPicPr>
        <p:blipFill>
          <a:blip r:embed="rId4"/>
          <a:stretch>
            <a:fillRect/>
          </a:stretch>
        </p:blipFill>
        <p:spPr>
          <a:xfrm>
            <a:off x="7574518" y="9624060"/>
            <a:ext cx="141684" cy="113348"/>
          </a:xfrm>
          <a:prstGeom prst="rect">
            <a:avLst/>
          </a:prstGeom>
        </p:spPr>
      </p:pic>
      <p:sp>
        <p:nvSpPr>
          <p:cNvPr id="19" name="Text 13"/>
          <p:cNvSpPr/>
          <p:nvPr/>
        </p:nvSpPr>
        <p:spPr>
          <a:xfrm>
            <a:off x="7829550" y="9586079"/>
            <a:ext cx="6298287" cy="181451"/>
          </a:xfrm>
          <a:prstGeom prst="rect">
            <a:avLst/>
          </a:prstGeom>
          <a:noFill/>
          <a:ln/>
        </p:spPr>
        <p:txBody>
          <a:bodyPr wrap="none" lIns="0" tIns="0" rIns="0" bIns="0" rtlCol="0" anchor="t"/>
          <a:lstStyle/>
          <a:p>
            <a:pPr algn="l" indent="0" marL="0">
              <a:lnSpc>
                <a:spcPts val="1400"/>
              </a:lnSpc>
              <a:buNone/>
            </a:pPr>
            <a:r>
              <a:rPr lang="en-US" sz="850" b="1" dirty="0">
                <a:solidFill>
                  <a:srgbClr val="FFFFFF"/>
                </a:solidFill>
                <a:latin typeface="Noto Sans TC" pitchFamily="34" charset="0"/>
                <a:ea typeface="Noto Sans TC" pitchFamily="34" charset="-122"/>
                <a:cs typeface="Noto Sans TC" pitchFamily="34" charset="-120"/>
              </a:rPr>
              <a:t>Projected Savings: INR 35 Crores ($4.2M)</a:t>
            </a:r>
            <a:endParaRPr lang="en-US" sz="850" dirty="0"/>
          </a:p>
        </p:txBody>
      </p:sp>
      <p:sp>
        <p:nvSpPr>
          <p:cNvPr id="20" name="Text 14"/>
          <p:cNvSpPr/>
          <p:nvPr/>
        </p:nvSpPr>
        <p:spPr>
          <a:xfrm>
            <a:off x="396835" y="10181273"/>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Noto Sans TC" pitchFamily="34" charset="0"/>
                <a:ea typeface="Noto Sans TC" pitchFamily="34" charset="-122"/>
                <a:cs typeface="Noto Sans TC" pitchFamily="34" charset="-120"/>
              </a:rPr>
              <a:t>These two scenarios provide a clear roadmap for leadership to assess potential trade-offs and select the most suitable path for the organisation.</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94308" y="753308"/>
            <a:ext cx="2841665" cy="328613"/>
          </a:xfrm>
          <a:prstGeom prst="rect">
            <a:avLst/>
          </a:prstGeom>
          <a:noFill/>
          <a:ln/>
        </p:spPr>
        <p:txBody>
          <a:bodyPr wrap="none" lIns="0" tIns="0" rIns="0" bIns="0" rtlCol="0" anchor="t"/>
          <a:lstStyle/>
          <a:p>
            <a:pPr algn="ctr" indent="0" marL="0">
              <a:lnSpc>
                <a:spcPts val="2550"/>
              </a:lnSpc>
              <a:buNone/>
            </a:pPr>
            <a:r>
              <a:rPr lang="en-US" sz="2050" dirty="0">
                <a:solidFill>
                  <a:srgbClr val="97B8FF"/>
                </a:solidFill>
                <a:latin typeface="Sora Medium" pitchFamily="34" charset="0"/>
                <a:ea typeface="Sora Medium" pitchFamily="34" charset="-122"/>
                <a:cs typeface="Sora Medium" pitchFamily="34" charset="-120"/>
              </a:rPr>
              <a:t>OUR ACHIEVEMENTS</a:t>
            </a:r>
            <a:endParaRPr lang="en-US" sz="2050" dirty="0"/>
          </a:p>
        </p:txBody>
      </p:sp>
      <p:sp>
        <p:nvSpPr>
          <p:cNvPr id="3" name="Text 1"/>
          <p:cNvSpPr/>
          <p:nvPr/>
        </p:nvSpPr>
        <p:spPr>
          <a:xfrm>
            <a:off x="735925" y="1292185"/>
            <a:ext cx="13158549" cy="1813560"/>
          </a:xfrm>
          <a:prstGeom prst="rect">
            <a:avLst/>
          </a:prstGeom>
          <a:noFill/>
          <a:ln/>
        </p:spPr>
        <p:txBody>
          <a:bodyPr wrap="square" lIns="0" tIns="0" rIns="0" bIns="0" rtlCol="0" anchor="t"/>
          <a:lstStyle/>
          <a:p>
            <a:pPr algn="l" indent="0" marL="0">
              <a:lnSpc>
                <a:spcPts val="7100"/>
              </a:lnSpc>
              <a:buNone/>
            </a:pPr>
            <a:r>
              <a:rPr lang="en-US" sz="5700" dirty="0">
                <a:solidFill>
                  <a:srgbClr val="97B8FF"/>
                </a:solidFill>
                <a:latin typeface="Sora Medium" pitchFamily="34" charset="0"/>
                <a:ea typeface="Sora Medium" pitchFamily="34" charset="-122"/>
                <a:cs typeface="Sora Medium" pitchFamily="34" charset="-120"/>
              </a:rPr>
              <a:t>Tangible Outcomes &amp; Lasting Impact</a:t>
            </a:r>
            <a:endParaRPr lang="en-US" sz="5700" dirty="0"/>
          </a:p>
        </p:txBody>
      </p:sp>
      <p:pic>
        <p:nvPicPr>
          <p:cNvPr id="4" name="Image 0" descr="preencoded.png">    </p:cNvPr>
          <p:cNvPicPr>
            <a:picLocks noChangeAspect="1"/>
          </p:cNvPicPr>
          <p:nvPr/>
        </p:nvPicPr>
        <p:blipFill>
          <a:blip r:embed="rId1"/>
          <a:stretch>
            <a:fillRect/>
          </a:stretch>
        </p:blipFill>
        <p:spPr>
          <a:xfrm>
            <a:off x="735925" y="4051935"/>
            <a:ext cx="4281011" cy="1143000"/>
          </a:xfrm>
          <a:prstGeom prst="rect">
            <a:avLst/>
          </a:prstGeom>
        </p:spPr>
      </p:pic>
      <p:sp>
        <p:nvSpPr>
          <p:cNvPr id="5" name="Text 2"/>
          <p:cNvSpPr/>
          <p:nvPr/>
        </p:nvSpPr>
        <p:spPr>
          <a:xfrm>
            <a:off x="946190" y="4892993"/>
            <a:ext cx="3092648" cy="328613"/>
          </a:xfrm>
          <a:prstGeom prst="rect">
            <a:avLst/>
          </a:prstGeom>
          <a:noFill/>
          <a:ln/>
        </p:spPr>
        <p:txBody>
          <a:bodyPr wrap="none" lIns="0" tIns="0" rIns="0" bIns="0" rtlCol="0" anchor="t"/>
          <a:lstStyle/>
          <a:p>
            <a:pPr algn="l" indent="0" marL="0">
              <a:lnSpc>
                <a:spcPts val="2550"/>
              </a:lnSpc>
              <a:buNone/>
            </a:pPr>
            <a:r>
              <a:rPr lang="en-US" sz="2050" dirty="0">
                <a:solidFill>
                  <a:srgbClr val="E0D6DE"/>
                </a:solidFill>
                <a:latin typeface="Sora Medium" pitchFamily="34" charset="0"/>
                <a:ea typeface="Sora Medium" pitchFamily="34" charset="-122"/>
                <a:cs typeface="Sora Medium" pitchFamily="34" charset="-120"/>
              </a:rPr>
              <a:t>Data-Backed Roadmap</a:t>
            </a:r>
            <a:endParaRPr lang="en-US" sz="2050" dirty="0"/>
          </a:p>
        </p:txBody>
      </p:sp>
      <p:sp>
        <p:nvSpPr>
          <p:cNvPr id="6" name="Text 3"/>
          <p:cNvSpPr/>
          <p:nvPr/>
        </p:nvSpPr>
        <p:spPr>
          <a:xfrm>
            <a:off x="946190" y="5347692"/>
            <a:ext cx="3860483" cy="1345406"/>
          </a:xfrm>
          <a:prstGeom prst="rect">
            <a:avLst/>
          </a:prstGeom>
          <a:noFill/>
          <a:ln/>
        </p:spPr>
        <p:txBody>
          <a:bodyPr wrap="square" lIns="0" tIns="0" rIns="0" bIns="0" rtlCol="0" anchor="t"/>
          <a:lstStyle/>
          <a:p>
            <a:pPr algn="l" indent="0" marL="0">
              <a:lnSpc>
                <a:spcPts val="2600"/>
              </a:lnSpc>
              <a:buNone/>
            </a:pPr>
            <a:r>
              <a:rPr lang="en-US" sz="1650" dirty="0">
                <a:solidFill>
                  <a:srgbClr val="E0D6DE"/>
                </a:solidFill>
                <a:latin typeface="Noto Sans TC" pitchFamily="34" charset="0"/>
                <a:ea typeface="Noto Sans TC" pitchFamily="34" charset="-122"/>
                <a:cs typeface="Noto Sans TC" pitchFamily="34" charset="-120"/>
              </a:rPr>
              <a:t>Created a comprehensive, data-backed roadmap for cost optimisation, projecting up to $4.2M in potential savings.</a:t>
            </a:r>
            <a:endParaRPr lang="en-US" sz="1650" dirty="0"/>
          </a:p>
        </p:txBody>
      </p:sp>
      <p:pic>
        <p:nvPicPr>
          <p:cNvPr id="7" name="Image 1" descr="preencoded.png">    </p:cNvPr>
          <p:cNvPicPr>
            <a:picLocks noChangeAspect="1"/>
          </p:cNvPicPr>
          <p:nvPr/>
        </p:nvPicPr>
        <p:blipFill>
          <a:blip r:embed="rId2"/>
          <a:stretch>
            <a:fillRect/>
          </a:stretch>
        </p:blipFill>
        <p:spPr>
          <a:xfrm>
            <a:off x="5174575" y="3736538"/>
            <a:ext cx="4281130" cy="1143000"/>
          </a:xfrm>
          <a:prstGeom prst="rect">
            <a:avLst/>
          </a:prstGeom>
        </p:spPr>
      </p:pic>
      <p:sp>
        <p:nvSpPr>
          <p:cNvPr id="8" name="Text 4"/>
          <p:cNvSpPr/>
          <p:nvPr/>
        </p:nvSpPr>
        <p:spPr>
          <a:xfrm>
            <a:off x="5384840" y="4577596"/>
            <a:ext cx="3602117" cy="328613"/>
          </a:xfrm>
          <a:prstGeom prst="rect">
            <a:avLst/>
          </a:prstGeom>
          <a:noFill/>
          <a:ln/>
        </p:spPr>
        <p:txBody>
          <a:bodyPr wrap="none" lIns="0" tIns="0" rIns="0" bIns="0" rtlCol="0" anchor="t"/>
          <a:lstStyle/>
          <a:p>
            <a:pPr algn="l" indent="0" marL="0">
              <a:lnSpc>
                <a:spcPts val="2550"/>
              </a:lnSpc>
              <a:buNone/>
            </a:pPr>
            <a:r>
              <a:rPr lang="en-US" sz="2050" dirty="0">
                <a:solidFill>
                  <a:srgbClr val="E0D6DE"/>
                </a:solidFill>
                <a:latin typeface="Sora Medium" pitchFamily="34" charset="0"/>
                <a:ea typeface="Sora Medium" pitchFamily="34" charset="-122"/>
                <a:cs typeface="Sora Medium" pitchFamily="34" charset="-120"/>
              </a:rPr>
              <a:t>Informed Decision-Making</a:t>
            </a:r>
            <a:endParaRPr lang="en-US" sz="2050" dirty="0"/>
          </a:p>
        </p:txBody>
      </p:sp>
      <p:sp>
        <p:nvSpPr>
          <p:cNvPr id="9" name="Text 5"/>
          <p:cNvSpPr/>
          <p:nvPr/>
        </p:nvSpPr>
        <p:spPr>
          <a:xfrm>
            <a:off x="5384840" y="5032296"/>
            <a:ext cx="3860602" cy="1345406"/>
          </a:xfrm>
          <a:prstGeom prst="rect">
            <a:avLst/>
          </a:prstGeom>
          <a:noFill/>
          <a:ln/>
        </p:spPr>
        <p:txBody>
          <a:bodyPr wrap="square" lIns="0" tIns="0" rIns="0" bIns="0" rtlCol="0" anchor="t"/>
          <a:lstStyle/>
          <a:p>
            <a:pPr algn="l" indent="0" marL="0">
              <a:lnSpc>
                <a:spcPts val="2600"/>
              </a:lnSpc>
              <a:buNone/>
            </a:pPr>
            <a:r>
              <a:rPr lang="en-US" sz="1650" dirty="0">
                <a:solidFill>
                  <a:srgbClr val="E0D6DE"/>
                </a:solidFill>
                <a:latin typeface="Noto Sans TC" pitchFamily="34" charset="0"/>
                <a:ea typeface="Noto Sans TC" pitchFamily="34" charset="-122"/>
                <a:cs typeface="Noto Sans TC" pitchFamily="34" charset="-120"/>
              </a:rPr>
              <a:t>Enabled leadership to assess trade-offs between the base and aggressive scenarios, fostering strategic discussions.</a:t>
            </a:r>
            <a:endParaRPr lang="en-US" sz="1650" dirty="0"/>
          </a:p>
        </p:txBody>
      </p:sp>
      <p:pic>
        <p:nvPicPr>
          <p:cNvPr id="10" name="Image 2" descr="preencoded.png">    </p:cNvPr>
          <p:cNvPicPr>
            <a:picLocks noChangeAspect="1"/>
          </p:cNvPicPr>
          <p:nvPr/>
        </p:nvPicPr>
        <p:blipFill>
          <a:blip r:embed="rId3"/>
          <a:stretch>
            <a:fillRect/>
          </a:stretch>
        </p:blipFill>
        <p:spPr>
          <a:xfrm>
            <a:off x="9613344" y="3421142"/>
            <a:ext cx="4281011" cy="1143000"/>
          </a:xfrm>
          <a:prstGeom prst="rect">
            <a:avLst/>
          </a:prstGeom>
        </p:spPr>
      </p:pic>
      <p:sp>
        <p:nvSpPr>
          <p:cNvPr id="11" name="Text 6"/>
          <p:cNvSpPr/>
          <p:nvPr/>
        </p:nvSpPr>
        <p:spPr>
          <a:xfrm>
            <a:off x="9823609" y="4262199"/>
            <a:ext cx="2797016" cy="328613"/>
          </a:xfrm>
          <a:prstGeom prst="rect">
            <a:avLst/>
          </a:prstGeom>
          <a:noFill/>
          <a:ln/>
        </p:spPr>
        <p:txBody>
          <a:bodyPr wrap="none" lIns="0" tIns="0" rIns="0" bIns="0" rtlCol="0" anchor="t"/>
          <a:lstStyle/>
          <a:p>
            <a:pPr algn="l" indent="0" marL="0">
              <a:lnSpc>
                <a:spcPts val="2550"/>
              </a:lnSpc>
              <a:buNone/>
            </a:pPr>
            <a:r>
              <a:rPr lang="en-US" sz="2050" dirty="0">
                <a:solidFill>
                  <a:srgbClr val="E0D6DE"/>
                </a:solidFill>
                <a:latin typeface="Sora Medium" pitchFamily="34" charset="0"/>
                <a:ea typeface="Sora Medium" pitchFamily="34" charset="-122"/>
                <a:cs typeface="Sora Medium" pitchFamily="34" charset="-120"/>
              </a:rPr>
              <a:t>Sustainable Tracking</a:t>
            </a:r>
            <a:endParaRPr lang="en-US" sz="2050" dirty="0"/>
          </a:p>
        </p:txBody>
      </p:sp>
      <p:sp>
        <p:nvSpPr>
          <p:cNvPr id="12" name="Text 7"/>
          <p:cNvSpPr/>
          <p:nvPr/>
        </p:nvSpPr>
        <p:spPr>
          <a:xfrm>
            <a:off x="9823609" y="4716899"/>
            <a:ext cx="3860483" cy="1009055"/>
          </a:xfrm>
          <a:prstGeom prst="rect">
            <a:avLst/>
          </a:prstGeom>
          <a:noFill/>
          <a:ln/>
        </p:spPr>
        <p:txBody>
          <a:bodyPr wrap="square" lIns="0" tIns="0" rIns="0" bIns="0" rtlCol="0" anchor="t"/>
          <a:lstStyle/>
          <a:p>
            <a:pPr algn="l" indent="0" marL="0">
              <a:lnSpc>
                <a:spcPts val="2600"/>
              </a:lnSpc>
              <a:buNone/>
            </a:pPr>
            <a:r>
              <a:rPr lang="en-US" sz="1650" dirty="0">
                <a:solidFill>
                  <a:srgbClr val="E0D6DE"/>
                </a:solidFill>
                <a:latin typeface="Noto Sans TC" pitchFamily="34" charset="0"/>
                <a:ea typeface="Noto Sans TC" pitchFamily="34" charset="-122"/>
                <a:cs typeface="Noto Sans TC" pitchFamily="34" charset="-120"/>
              </a:rPr>
              <a:t>Delivered an interactive dashboard for ongoing tracking of key metrics and the impact of implemented changes.</a:t>
            </a:r>
            <a:endParaRPr lang="en-US" sz="1650" dirty="0"/>
          </a:p>
        </p:txBody>
      </p:sp>
      <p:sp>
        <p:nvSpPr>
          <p:cNvPr id="13" name="Text 8"/>
          <p:cNvSpPr/>
          <p:nvPr/>
        </p:nvSpPr>
        <p:spPr>
          <a:xfrm>
            <a:off x="735925" y="7139821"/>
            <a:ext cx="13158549" cy="336352"/>
          </a:xfrm>
          <a:prstGeom prst="rect">
            <a:avLst/>
          </a:prstGeom>
          <a:noFill/>
          <a:ln/>
        </p:spPr>
        <p:txBody>
          <a:bodyPr wrap="none" lIns="0" tIns="0" rIns="0" bIns="0" rtlCol="0" anchor="t"/>
          <a:lstStyle/>
          <a:p>
            <a:pPr algn="l" indent="0" marL="0">
              <a:lnSpc>
                <a:spcPts val="2600"/>
              </a:lnSpc>
              <a:buNone/>
            </a:pPr>
            <a:r>
              <a:rPr lang="en-US" sz="1650" dirty="0">
                <a:solidFill>
                  <a:srgbClr val="E0D6DE"/>
                </a:solidFill>
                <a:latin typeface="Noto Sans TC" pitchFamily="34" charset="0"/>
                <a:ea typeface="Noto Sans TC" pitchFamily="34" charset="-122"/>
                <a:cs typeface="Noto Sans TC" pitchFamily="34" charset="-120"/>
              </a:rPr>
              <a:t>Our work provides not just recommendations, but the tools and framework for continuous improvement and sustainable profitability.</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1638" y="566976"/>
            <a:ext cx="10624899" cy="644366"/>
          </a:xfrm>
          <a:prstGeom prst="rect">
            <a:avLst/>
          </a:prstGeom>
          <a:noFill/>
          <a:ln/>
        </p:spPr>
        <p:txBody>
          <a:bodyPr wrap="none" lIns="0" tIns="0" rIns="0" bIns="0" rtlCol="0" anchor="t"/>
          <a:lstStyle/>
          <a:p>
            <a:pPr algn="l" indent="0" marL="0">
              <a:lnSpc>
                <a:spcPts val="5050"/>
              </a:lnSpc>
              <a:buNone/>
            </a:pPr>
            <a:r>
              <a:rPr lang="en-US" sz="4050" dirty="0">
                <a:solidFill>
                  <a:srgbClr val="97B8FF"/>
                </a:solidFill>
                <a:latin typeface="Sora Medium" pitchFamily="34" charset="0"/>
                <a:ea typeface="Sora Medium" pitchFamily="34" charset="-122"/>
                <a:cs typeface="Sora Medium" pitchFamily="34" charset="-120"/>
              </a:rPr>
              <a:t>A Look Ahead: Continuous Improvement</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1319689"/>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The journey towards optimal profitability is ongoing. Our analysis and recommendations lay the groundwork for continuous monitoring and adaptation. We believe in empowering teams with the data and insights needed to make agile, informed decisions.</a:t>
            </a:r>
            <a:endParaRPr lang="en-US" sz="1600" dirty="0"/>
          </a:p>
        </p:txBody>
      </p:sp>
      <p:sp>
        <p:nvSpPr>
          <p:cNvPr id="5" name="Text 2"/>
          <p:cNvSpPr/>
          <p:nvPr/>
        </p:nvSpPr>
        <p:spPr>
          <a:xfrm>
            <a:off x="7574280" y="3211235"/>
            <a:ext cx="6342102" cy="989767"/>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Future iterations could involve deeper dives into customer lifetime value, predictive analytics for demand forecasting, and integrating AI for real-time supply chain optimisation.</a:t>
            </a:r>
            <a:endParaRPr lang="en-US" sz="1600" dirty="0"/>
          </a:p>
        </p:txBody>
      </p:sp>
      <p:sp>
        <p:nvSpPr>
          <p:cNvPr id="6" name="Text 3"/>
          <p:cNvSpPr/>
          <p:nvPr/>
        </p:nvSpPr>
        <p:spPr>
          <a:xfrm>
            <a:off x="7574280" y="4386501"/>
            <a:ext cx="6342102" cy="659844"/>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We are committed to supporting your organisation in building a more resilient and profitable future.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2025-08-07T06:50:09Z</dcterms:created>
  <dcterms:modified xsi:type="dcterms:W3CDTF">2025-08-07T06:50:09Z</dcterms:modified>
</cp:coreProperties>
</file>